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73" r:id="rId2"/>
  </p:sldMasterIdLst>
  <p:notesMasterIdLst>
    <p:notesMasterId r:id="rId41"/>
  </p:notesMasterIdLst>
  <p:handoutMasterIdLst>
    <p:handoutMasterId r:id="rId42"/>
  </p:handoutMasterIdLst>
  <p:sldIdLst>
    <p:sldId id="394" r:id="rId3"/>
    <p:sldId id="395" r:id="rId4"/>
    <p:sldId id="396" r:id="rId5"/>
    <p:sldId id="445" r:id="rId6"/>
    <p:sldId id="397" r:id="rId7"/>
    <p:sldId id="398" r:id="rId8"/>
    <p:sldId id="447" r:id="rId9"/>
    <p:sldId id="399" r:id="rId10"/>
    <p:sldId id="444" r:id="rId11"/>
    <p:sldId id="453" r:id="rId12"/>
    <p:sldId id="454" r:id="rId13"/>
    <p:sldId id="455" r:id="rId14"/>
    <p:sldId id="456" r:id="rId15"/>
    <p:sldId id="457" r:id="rId16"/>
    <p:sldId id="458" r:id="rId17"/>
    <p:sldId id="459" r:id="rId18"/>
    <p:sldId id="460" r:id="rId19"/>
    <p:sldId id="461" r:id="rId20"/>
    <p:sldId id="462" r:id="rId21"/>
    <p:sldId id="401" r:id="rId22"/>
    <p:sldId id="406" r:id="rId23"/>
    <p:sldId id="414" r:id="rId24"/>
    <p:sldId id="452" r:id="rId25"/>
    <p:sldId id="408" r:id="rId26"/>
    <p:sldId id="413" r:id="rId27"/>
    <p:sldId id="425" r:id="rId28"/>
    <p:sldId id="410" r:id="rId29"/>
    <p:sldId id="449" r:id="rId30"/>
    <p:sldId id="411" r:id="rId31"/>
    <p:sldId id="415" r:id="rId32"/>
    <p:sldId id="416" r:id="rId33"/>
    <p:sldId id="417" r:id="rId34"/>
    <p:sldId id="418" r:id="rId35"/>
    <p:sldId id="420" r:id="rId36"/>
    <p:sldId id="450" r:id="rId37"/>
    <p:sldId id="442" r:id="rId38"/>
    <p:sldId id="352" r:id="rId39"/>
    <p:sldId id="451" r:id="rId40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CD60"/>
    <a:srgbClr val="FFFFFF"/>
    <a:srgbClr val="F3BE60"/>
    <a:srgbClr val="234465"/>
    <a:srgbClr val="D2A010"/>
    <a:srgbClr val="F1C341"/>
    <a:srgbClr val="603A14"/>
    <a:srgbClr val="E85C0E"/>
    <a:srgbClr val="BAB398"/>
    <a:srgbClr val="ADA485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089" autoAdjust="0"/>
    <p:restoredTop sz="94595" autoAdjust="0"/>
  </p:normalViewPr>
  <p:slideViewPr>
    <p:cSldViewPr>
      <p:cViewPr varScale="1">
        <p:scale>
          <a:sx n="70" d="100"/>
          <a:sy n="70" d="100"/>
        </p:scale>
        <p:origin x="942" y="72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54" d="100"/>
          <a:sy n="54" d="100"/>
        </p:scale>
        <p:origin x="2820" y="7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tableStyles" Target="tableStyle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6/10/2016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6/10/2016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7554096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73054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3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3614636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28007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665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 smtClean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 smtClean="0">
              <a:solidFill>
                <a:prstClr val="black"/>
              </a:solidFill>
            </a:endParaRPr>
          </a:p>
          <a:p>
            <a:r>
              <a:rPr lang="en-US" sz="1000" dirty="0" smtClean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 smtClean="0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 smtClean="0">
                <a:solidFill>
                  <a:prstClr val="black"/>
                </a:solidFill>
              </a:rPr>
              <a:t> </a:t>
            </a:r>
            <a:r>
              <a:rPr lang="en-US" sz="1000" dirty="0" smtClean="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36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92770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3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4122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3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53182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0406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6/10/2016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61788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10285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42524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603A14"/>
                </a:solidFill>
              </a:rPr>
              <a:t>?</a:t>
            </a:r>
            <a:endParaRPr lang="en-US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bg-BG" sz="6600" b="1" dirty="0" smtClean="0">
                <a:solidFill>
                  <a:srgbClr val="F3BE60"/>
                </a:solidFill>
              </a:rPr>
              <a:t>Въпроси</a:t>
            </a:r>
            <a:r>
              <a:rPr lang="en-US" sz="6600" b="1" dirty="0" smtClean="0">
                <a:solidFill>
                  <a:srgbClr val="F3BE60"/>
                </a:solidFill>
              </a:rPr>
              <a:t>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61394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6/10/2016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0285204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creativecommons.org/licenses/by-nc-sa/4.0/" TargetMode="External"/><Relationship Id="rId5" Type="http://schemas.openxmlformats.org/officeDocument/2006/relationships/image" Target="../media/image9.png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www.facebook.com/knigiigri.bg/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jp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2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hyperlink" Target="https://judge.softuni.bg/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" TargetMode="External"/><Relationship Id="rId2" Type="http://schemas.openxmlformats.org/officeDocument/2006/relationships/hyperlink" Target="https://judge.softuni.bg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judge.softuni.bg/Contests/Practice/Index/155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jpeg"/><Relationship Id="rId7" Type="http://schemas.openxmlformats.org/officeDocument/2006/relationships/image" Target="../media/image56.pn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5.png"/><Relationship Id="rId11" Type="http://schemas.openxmlformats.org/officeDocument/2006/relationships/image" Target="../media/image59.jpeg"/><Relationship Id="rId5" Type="http://schemas.openxmlformats.org/officeDocument/2006/relationships/image" Target="../media/image54.png"/><Relationship Id="rId10" Type="http://schemas.openxmlformats.org/officeDocument/2006/relationships/hyperlink" Target="http://www.introprogramming.info/" TargetMode="External"/><Relationship Id="rId4" Type="http://schemas.openxmlformats.org/officeDocument/2006/relationships/image" Target="../media/image53.png"/><Relationship Id="rId9" Type="http://schemas.openxmlformats.org/officeDocument/2006/relationships/image" Target="../media/image5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courses/programming-basics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hyperlink" Target="https://softuni.bg/forum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ntroprogramming.info/english-intro-csharp-book/" TargetMode="External"/><Relationship Id="rId2" Type="http://schemas.openxmlformats.org/officeDocument/2006/relationships/hyperlink" Target="http://www.introprogramming.info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jpeg"/><Relationship Id="rId5" Type="http://schemas.openxmlformats.org/officeDocument/2006/relationships/hyperlink" Target="http://www.introprogramming.info/intro-csharp-book/" TargetMode="External"/><Relationship Id="rId4" Type="http://schemas.openxmlformats.org/officeDocument/2006/relationships/image" Target="../media/image64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isualstudio.com/" TargetMode="External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monodevelop.com/" TargetMode="External"/><Relationship Id="rId5" Type="http://schemas.openxmlformats.org/officeDocument/2006/relationships/image" Target="../media/image66.png"/><Relationship Id="rId4" Type="http://schemas.openxmlformats.org/officeDocument/2006/relationships/hyperlink" Target="http://www.monodevelop.com/download/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0.jpe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hyperlink" Target="http://komfo.com/" TargetMode="External"/><Relationship Id="rId13" Type="http://schemas.openxmlformats.org/officeDocument/2006/relationships/image" Target="../media/image75.png"/><Relationship Id="rId18" Type="http://schemas.openxmlformats.org/officeDocument/2006/relationships/hyperlink" Target="http://netpeak.bg/" TargetMode="External"/><Relationship Id="rId3" Type="http://schemas.openxmlformats.org/officeDocument/2006/relationships/hyperlink" Target="https://softuni.bg/courses/programming-basics/" TargetMode="External"/><Relationship Id="rId21" Type="http://schemas.openxmlformats.org/officeDocument/2006/relationships/image" Target="../media/image79.png"/><Relationship Id="rId7" Type="http://schemas.openxmlformats.org/officeDocument/2006/relationships/image" Target="../media/image72.png"/><Relationship Id="rId12" Type="http://schemas.openxmlformats.org/officeDocument/2006/relationships/hyperlink" Target="http://www.softwaregroup-bg.com/" TargetMode="External"/><Relationship Id="rId17" Type="http://schemas.openxmlformats.org/officeDocument/2006/relationships/image" Target="../media/image77.png"/><Relationship Id="rId2" Type="http://schemas.openxmlformats.org/officeDocument/2006/relationships/notesSlide" Target="../notesSlides/notesSlide7.xml"/><Relationship Id="rId16" Type="http://schemas.openxmlformats.org/officeDocument/2006/relationships/hyperlink" Target="http://www.infragistics.com/" TargetMode="External"/><Relationship Id="rId20" Type="http://schemas.openxmlformats.org/officeDocument/2006/relationships/hyperlink" Target="http://www.superhosting.bg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xs-software.com/" TargetMode="External"/><Relationship Id="rId11" Type="http://schemas.openxmlformats.org/officeDocument/2006/relationships/image" Target="../media/image74.png"/><Relationship Id="rId5" Type="http://schemas.openxmlformats.org/officeDocument/2006/relationships/image" Target="../media/image71.png"/><Relationship Id="rId15" Type="http://schemas.openxmlformats.org/officeDocument/2006/relationships/image" Target="../media/image76.png"/><Relationship Id="rId10" Type="http://schemas.openxmlformats.org/officeDocument/2006/relationships/hyperlink" Target="http://smartit.bg/" TargetMode="External"/><Relationship Id="rId19" Type="http://schemas.openxmlformats.org/officeDocument/2006/relationships/image" Target="../media/image78.png"/><Relationship Id="rId4" Type="http://schemas.openxmlformats.org/officeDocument/2006/relationships/hyperlink" Target="http://www.luxoft.com/" TargetMode="External"/><Relationship Id="rId9" Type="http://schemas.openxmlformats.org/officeDocument/2006/relationships/image" Target="../media/image73.png"/><Relationship Id="rId14" Type="http://schemas.openxmlformats.org/officeDocument/2006/relationships/hyperlink" Target="http://www.indeavr.com/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hyperlink" Target="http://creativecommons.org/licenses/by-sa/4.0/" TargetMode="External"/><Relationship Id="rId4" Type="http://schemas.openxmlformats.org/officeDocument/2006/relationships/hyperlink" Target="http://www.introprogramming.info/intro-csharp-book/" TargetMode="Externa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82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s://softuni.bg/forum" TargetMode="External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84.png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81.png"/><Relationship Id="rId5" Type="http://schemas.openxmlformats.org/officeDocument/2006/relationships/hyperlink" Target="https://www.facebook.com/SoftwareUniversity" TargetMode="External"/><Relationship Id="rId15" Type="http://schemas.openxmlformats.org/officeDocument/2006/relationships/image" Target="../media/image83.png"/><Relationship Id="rId10" Type="http://schemas.openxmlformats.org/officeDocument/2006/relationships/image" Target="../media/image80.png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://www.facebook.com/SoftwareUniversity" TargetMode="External"/><Relationship Id="rId14" Type="http://schemas.openxmlformats.org/officeDocument/2006/relationships/hyperlink" Target="https://softuni.bg/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579812" y="1066800"/>
            <a:ext cx="7896651" cy="1171552"/>
          </a:xfrm>
        </p:spPr>
        <p:txBody>
          <a:bodyPr>
            <a:normAutofit fontScale="90000"/>
          </a:bodyPr>
          <a:lstStyle/>
          <a:p>
            <a:r>
              <a:rPr lang="bg-BG" dirty="0" smtClean="0"/>
              <a:t>Основи на програмирането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4094122" y="2270099"/>
            <a:ext cx="7382341" cy="854101"/>
          </a:xfrm>
        </p:spPr>
        <p:txBody>
          <a:bodyPr>
            <a:normAutofit/>
          </a:bodyPr>
          <a:lstStyle/>
          <a:p>
            <a:r>
              <a:rPr lang="bg-BG" dirty="0" smtClean="0"/>
              <a:t>Откриване на курса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528699"/>
            <a:ext cx="3187613" cy="525135"/>
          </a:xfrm>
        </p:spPr>
        <p:txBody>
          <a:bodyPr/>
          <a:lstStyle/>
          <a:p>
            <a:r>
              <a:rPr lang="bg-BG" noProof="1" smtClean="0"/>
              <a:t>СофтУни</a:t>
            </a:r>
            <a:endParaRPr lang="en-US" noProof="1"/>
          </a:p>
        </p:txBody>
      </p:sp>
      <p:pic>
        <p:nvPicPr>
          <p:cNvPr id="3" name="Picture Placeholder 2"/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76" r="3467"/>
          <a:stretch/>
        </p:blipFill>
        <p:spPr>
          <a:xfrm>
            <a:off x="5332412" y="4217044"/>
            <a:ext cx="6165938" cy="195515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4998598"/>
            <a:ext cx="3187614" cy="444343"/>
          </a:xfrm>
        </p:spPr>
        <p:txBody>
          <a:bodyPr/>
          <a:lstStyle/>
          <a:p>
            <a:r>
              <a:rPr lang="bg-BG" noProof="1" smtClean="0"/>
              <a:t>трейнърски</a:t>
            </a:r>
            <a:r>
              <a:rPr lang="bg-BG" dirty="0" smtClean="0"/>
              <a:t> екип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760412" y="5403725"/>
            <a:ext cx="3187613" cy="382788"/>
          </a:xfrm>
        </p:spPr>
        <p:txBody>
          <a:bodyPr/>
          <a:lstStyle/>
          <a:p>
            <a:r>
              <a:rPr lang="bg-BG" sz="2000" dirty="0" smtClean="0"/>
              <a:t>Софтуерен университет</a:t>
            </a:r>
            <a:endParaRPr lang="en-US" sz="2000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7"/>
          </p:nvPr>
        </p:nvSpPr>
        <p:spPr>
          <a:xfrm>
            <a:off x="760412" y="5744246"/>
            <a:ext cx="3187613" cy="351754"/>
          </a:xfrm>
        </p:spPr>
        <p:txBody>
          <a:bodyPr/>
          <a:lstStyle/>
          <a:p>
            <a:r>
              <a:rPr lang="en-US" sz="1800" dirty="0">
                <a:hlinkClick r:id="rId4"/>
              </a:rPr>
              <a:t>http://</a:t>
            </a:r>
            <a:r>
              <a:rPr lang="en-US" sz="1800" dirty="0" smtClean="0">
                <a:hlinkClick r:id="rId4"/>
              </a:rPr>
              <a:t>softuni.bg</a:t>
            </a:r>
            <a:endParaRPr lang="en-US" sz="18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chemeClr val="tx1">
                <a:lumMod val="75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469634" y="4942208"/>
            <a:ext cx="977578" cy="977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hlinkClick r:id="rId6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30488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828800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4" name="Picture 13" descr="http://softuni.bg" title="SoftUni Code Wizard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579812" y="3754539"/>
            <a:ext cx="2133598" cy="234148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rot="576164">
            <a:off x="4608781" y="3591968"/>
            <a:ext cx="2510495" cy="7229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bg-BG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Основи на </a:t>
            </a:r>
          </a:p>
          <a:p>
            <a:pPr algn="ctr">
              <a:lnSpc>
                <a:spcPct val="85000"/>
              </a:lnSpc>
            </a:pPr>
            <a:r>
              <a:rPr lang="bg-BG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програмирането</a:t>
            </a:r>
            <a:endParaRPr lang="en-US" b="1" spc="50" dirty="0">
              <a:ln w="9525" cmpd="sng">
                <a:solidFill>
                  <a:srgbClr val="FFA72A"/>
                </a:solidFill>
                <a:prstDash val="solid"/>
              </a:ln>
              <a:solidFill>
                <a:srgbClr val="FFF0D9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151121"/>
            <a:ext cx="8266199" cy="5570355"/>
          </a:xfrm>
        </p:spPr>
        <p:txBody>
          <a:bodyPr>
            <a:normAutofit fontScale="85000" lnSpcReduction="20000"/>
          </a:bodyPr>
          <a:lstStyle/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bg-BG" sz="4000" b="1" noProof="1">
                <a:solidFill>
                  <a:schemeClr val="tx2">
                    <a:lumMod val="75000"/>
                  </a:schemeClr>
                </a:solidFill>
              </a:rPr>
              <a:t>Мирослав </a:t>
            </a:r>
            <a:r>
              <a:rPr lang="bg-BG" sz="4000" b="1" noProof="1" smtClean="0">
                <a:solidFill>
                  <a:schemeClr val="tx2">
                    <a:lumMod val="75000"/>
                  </a:schemeClr>
                </a:solidFill>
              </a:rPr>
              <a:t>Костов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500" dirty="0" err="1"/>
              <a:t>Казвам</a:t>
            </a:r>
            <a:r>
              <a:rPr lang="en-US" sz="3500" dirty="0"/>
              <a:t> </a:t>
            </a:r>
            <a:r>
              <a:rPr lang="en-US" sz="3500" dirty="0" err="1"/>
              <a:t>се</a:t>
            </a:r>
            <a:r>
              <a:rPr lang="en-US" sz="3500" dirty="0"/>
              <a:t> М. Костов и </a:t>
            </a:r>
            <a:r>
              <a:rPr lang="en-US" sz="3500" dirty="0" err="1"/>
              <a:t>съм</a:t>
            </a:r>
            <a:r>
              <a:rPr lang="en-US" sz="3500" dirty="0"/>
              <a:t> </a:t>
            </a:r>
            <a:r>
              <a:rPr lang="en-US" sz="3500" dirty="0" err="1"/>
              <a:t>на</a:t>
            </a:r>
            <a:r>
              <a:rPr lang="en-US" sz="3500" dirty="0"/>
              <a:t> 31. </a:t>
            </a:r>
            <a:r>
              <a:rPr lang="en-US" sz="3500" dirty="0" err="1"/>
              <a:t>Целият</a:t>
            </a:r>
            <a:r>
              <a:rPr lang="en-US" sz="3500" dirty="0"/>
              <a:t> </a:t>
            </a:r>
            <a:r>
              <a:rPr lang="en-US" sz="3500" dirty="0" err="1"/>
              <a:t>ми</a:t>
            </a:r>
            <a:r>
              <a:rPr lang="en-US" sz="3500" dirty="0"/>
              <a:t> </a:t>
            </a:r>
            <a:r>
              <a:rPr lang="en-US" sz="3500" dirty="0" err="1"/>
              <a:t>професионален</a:t>
            </a:r>
            <a:r>
              <a:rPr lang="en-US" sz="3500" dirty="0"/>
              <a:t> </a:t>
            </a:r>
            <a:r>
              <a:rPr lang="en-US" sz="3500" dirty="0" err="1"/>
              <a:t>опит</a:t>
            </a:r>
            <a:r>
              <a:rPr lang="en-US" sz="3500" dirty="0"/>
              <a:t> е </a:t>
            </a:r>
            <a:r>
              <a:rPr lang="en-US" sz="3500" dirty="0" err="1"/>
              <a:t>свързан</a:t>
            </a:r>
            <a:r>
              <a:rPr lang="en-US" sz="3500" dirty="0"/>
              <a:t> </a:t>
            </a:r>
            <a:r>
              <a:rPr lang="en-US" sz="3500" dirty="0" err="1"/>
              <a:t>единствено</a:t>
            </a:r>
            <a:r>
              <a:rPr lang="en-US" sz="3500" dirty="0"/>
              <a:t> с </a:t>
            </a:r>
            <a:r>
              <a:rPr lang="en-US" sz="3500" dirty="0" err="1"/>
              <a:t>програмиране</a:t>
            </a:r>
            <a:r>
              <a:rPr lang="en-US" sz="3500" dirty="0"/>
              <a:t>, </a:t>
            </a:r>
            <a:r>
              <a:rPr lang="en-US" sz="3500" dirty="0" err="1"/>
              <a:t>преподаване</a:t>
            </a:r>
            <a:r>
              <a:rPr lang="en-US" sz="3500" dirty="0"/>
              <a:t> и </a:t>
            </a:r>
            <a:r>
              <a:rPr lang="en-US" sz="3500" dirty="0" err="1"/>
              <a:t>обучаване</a:t>
            </a:r>
            <a:r>
              <a:rPr lang="en-US" sz="3500" dirty="0"/>
              <a:t>. </a:t>
            </a:r>
            <a:r>
              <a:rPr lang="en-US" sz="3500" dirty="0" err="1"/>
              <a:t>Водил</a:t>
            </a:r>
            <a:r>
              <a:rPr lang="en-US" sz="3500" dirty="0"/>
              <a:t> </a:t>
            </a:r>
            <a:r>
              <a:rPr lang="en-US" sz="3500" dirty="0" err="1"/>
              <a:t>съм</a:t>
            </a:r>
            <a:r>
              <a:rPr lang="en-US" sz="3500" dirty="0"/>
              <a:t> </a:t>
            </a:r>
            <a:r>
              <a:rPr lang="en-US" sz="3500" dirty="0" err="1"/>
              <a:t>обучения</a:t>
            </a:r>
            <a:r>
              <a:rPr lang="en-US" sz="3500" dirty="0"/>
              <a:t> </a:t>
            </a:r>
            <a:r>
              <a:rPr lang="en-US" sz="3500" dirty="0" err="1"/>
              <a:t>за</a:t>
            </a:r>
            <a:r>
              <a:rPr lang="en-US" sz="3500" dirty="0"/>
              <a:t> </a:t>
            </a:r>
            <a:r>
              <a:rPr lang="en-US" sz="3500" dirty="0" err="1"/>
              <a:t>възрастни</a:t>
            </a:r>
            <a:r>
              <a:rPr lang="en-US" sz="3500" dirty="0"/>
              <a:t>, </a:t>
            </a:r>
            <a:r>
              <a:rPr lang="en-US" sz="3500" dirty="0" err="1"/>
              <a:t>на</a:t>
            </a:r>
            <a:r>
              <a:rPr lang="en-US" sz="3500" dirty="0"/>
              <a:t> </a:t>
            </a:r>
            <a:r>
              <a:rPr lang="en-US" sz="3500" dirty="0" err="1"/>
              <a:t>студенти</a:t>
            </a:r>
            <a:r>
              <a:rPr lang="en-US" sz="3500" dirty="0"/>
              <a:t>, а </a:t>
            </a:r>
            <a:r>
              <a:rPr lang="en-US" sz="3500" dirty="0" err="1"/>
              <a:t>също</a:t>
            </a:r>
            <a:r>
              <a:rPr lang="en-US" sz="3500" dirty="0"/>
              <a:t> </a:t>
            </a:r>
            <a:r>
              <a:rPr lang="en-US" sz="3500" dirty="0" err="1"/>
              <a:t>така</a:t>
            </a:r>
            <a:r>
              <a:rPr lang="en-US" sz="3500" dirty="0"/>
              <a:t> </a:t>
            </a:r>
            <a:r>
              <a:rPr lang="en-US" sz="3500" dirty="0" err="1"/>
              <a:t>съм</a:t>
            </a:r>
            <a:r>
              <a:rPr lang="en-US" sz="3500" dirty="0"/>
              <a:t> </a:t>
            </a:r>
            <a:r>
              <a:rPr lang="en-US" sz="3500" dirty="0" err="1"/>
              <a:t>подготвял</a:t>
            </a:r>
            <a:r>
              <a:rPr lang="en-US" sz="3500" dirty="0"/>
              <a:t> и </a:t>
            </a:r>
            <a:r>
              <a:rPr lang="en-US" sz="3500" dirty="0" err="1"/>
              <a:t>деца</a:t>
            </a:r>
            <a:r>
              <a:rPr lang="en-US" sz="3500" dirty="0"/>
              <a:t> </a:t>
            </a:r>
            <a:r>
              <a:rPr lang="en-US" sz="3500" dirty="0" err="1"/>
              <a:t>от</a:t>
            </a:r>
            <a:r>
              <a:rPr lang="en-US" sz="3500" dirty="0"/>
              <a:t> </a:t>
            </a:r>
            <a:r>
              <a:rPr lang="en-US" sz="3500" dirty="0" err="1"/>
              <a:t>средния</a:t>
            </a:r>
            <a:r>
              <a:rPr lang="en-US" sz="3500" dirty="0"/>
              <a:t> </a:t>
            </a:r>
            <a:r>
              <a:rPr lang="en-US" sz="3500" dirty="0" err="1"/>
              <a:t>курс</a:t>
            </a:r>
            <a:r>
              <a:rPr lang="en-US" sz="3500" dirty="0"/>
              <a:t> </a:t>
            </a:r>
            <a:r>
              <a:rPr lang="en-US" sz="3500" dirty="0" err="1"/>
              <a:t>за</a:t>
            </a:r>
            <a:r>
              <a:rPr lang="en-US" sz="3500" dirty="0"/>
              <a:t> </a:t>
            </a:r>
            <a:r>
              <a:rPr lang="en-US" sz="3500" dirty="0" err="1"/>
              <a:t>международен</a:t>
            </a:r>
            <a:r>
              <a:rPr lang="en-US" sz="3500" dirty="0"/>
              <a:t> </a:t>
            </a:r>
            <a:r>
              <a:rPr lang="en-US" sz="3500" dirty="0" err="1"/>
              <a:t>изпити</a:t>
            </a:r>
            <a:r>
              <a:rPr lang="en-US" sz="3500" dirty="0"/>
              <a:t> </a:t>
            </a:r>
            <a:r>
              <a:rPr lang="en-US" sz="3500" dirty="0" err="1"/>
              <a:t>по</a:t>
            </a:r>
            <a:r>
              <a:rPr lang="en-US" sz="3500" dirty="0"/>
              <a:t> ИТ. </a:t>
            </a:r>
            <a:r>
              <a:rPr lang="en-US" sz="3500" dirty="0" err="1"/>
              <a:t>Любимата</a:t>
            </a:r>
            <a:r>
              <a:rPr lang="en-US" sz="3500" dirty="0"/>
              <a:t> </a:t>
            </a:r>
            <a:r>
              <a:rPr lang="en-US" sz="3500" dirty="0" err="1"/>
              <a:t>ми</a:t>
            </a:r>
            <a:r>
              <a:rPr lang="en-US" sz="3500" dirty="0"/>
              <a:t> </a:t>
            </a:r>
            <a:r>
              <a:rPr lang="en-US" sz="3500" dirty="0" err="1"/>
              <a:t>област</a:t>
            </a:r>
            <a:r>
              <a:rPr lang="en-US" sz="3500" dirty="0"/>
              <a:t> в </a:t>
            </a:r>
            <a:r>
              <a:rPr lang="en-US" sz="3500" dirty="0" err="1"/>
              <a:t>програмирането</a:t>
            </a:r>
            <a:r>
              <a:rPr lang="en-US" sz="3500" dirty="0"/>
              <a:t> е </a:t>
            </a:r>
            <a:r>
              <a:rPr lang="en-US" sz="3500" dirty="0" err="1"/>
              <a:t>разработката</a:t>
            </a:r>
            <a:r>
              <a:rPr lang="en-US" sz="3500" dirty="0"/>
              <a:t> </a:t>
            </a:r>
            <a:r>
              <a:rPr lang="en-US" sz="3500" dirty="0" err="1"/>
              <a:t>на</a:t>
            </a:r>
            <a:r>
              <a:rPr lang="en-US" sz="3500" dirty="0"/>
              <a:t> </a:t>
            </a:r>
            <a:r>
              <a:rPr lang="en-US" sz="3500" dirty="0" err="1"/>
              <a:t>игри</a:t>
            </a:r>
            <a:r>
              <a:rPr lang="en-US" sz="3500" dirty="0" smtClean="0"/>
              <a:t>.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500" dirty="0" smtClean="0"/>
              <a:t> </a:t>
            </a:r>
            <a:r>
              <a:rPr lang="en-US" sz="3500" dirty="0"/>
              <a:t>В </a:t>
            </a:r>
            <a:r>
              <a:rPr lang="en-US" sz="3500" dirty="0" err="1"/>
              <a:t>свободното</a:t>
            </a:r>
            <a:r>
              <a:rPr lang="en-US" sz="3500" dirty="0"/>
              <a:t> </a:t>
            </a:r>
            <a:r>
              <a:rPr lang="en-US" sz="3500" dirty="0" err="1"/>
              <a:t>си</a:t>
            </a:r>
            <a:r>
              <a:rPr lang="en-US" sz="3500" dirty="0"/>
              <a:t> </a:t>
            </a:r>
            <a:r>
              <a:rPr lang="en-US" sz="3500" dirty="0" err="1"/>
              <a:t>време</a:t>
            </a:r>
            <a:r>
              <a:rPr lang="en-US" sz="3500" dirty="0"/>
              <a:t> </a:t>
            </a:r>
            <a:r>
              <a:rPr lang="en-US" sz="3500" dirty="0" err="1"/>
              <a:t>обожавам</a:t>
            </a:r>
            <a:r>
              <a:rPr lang="en-US" sz="3500" dirty="0"/>
              <a:t> </a:t>
            </a:r>
            <a:r>
              <a:rPr lang="en-US" sz="3500" dirty="0" err="1"/>
              <a:t>да</a:t>
            </a:r>
            <a:r>
              <a:rPr lang="en-US" sz="3500" dirty="0"/>
              <a:t> </a:t>
            </a:r>
            <a:r>
              <a:rPr lang="en-US" sz="3500" dirty="0" err="1"/>
              <a:t>ходя</a:t>
            </a:r>
            <a:r>
              <a:rPr lang="en-US" sz="3500" dirty="0"/>
              <a:t> </a:t>
            </a:r>
            <a:r>
              <a:rPr lang="en-US" sz="3500" dirty="0" err="1"/>
              <a:t>из</a:t>
            </a:r>
            <a:r>
              <a:rPr lang="en-US" sz="3500" dirty="0"/>
              <a:t> </a:t>
            </a:r>
            <a:r>
              <a:rPr lang="en-US" sz="3500" dirty="0" err="1"/>
              <a:t>планините</a:t>
            </a:r>
            <a:r>
              <a:rPr lang="en-US" sz="3500" dirty="0"/>
              <a:t>, </a:t>
            </a:r>
            <a:r>
              <a:rPr lang="en-US" sz="3500" dirty="0" err="1"/>
              <a:t>на</a:t>
            </a:r>
            <a:r>
              <a:rPr lang="en-US" sz="3500" dirty="0"/>
              <a:t> </a:t>
            </a:r>
            <a:r>
              <a:rPr lang="en-US" sz="3500" dirty="0" err="1"/>
              <a:t>театър</a:t>
            </a:r>
            <a:r>
              <a:rPr lang="en-US" sz="3500" dirty="0"/>
              <a:t>, </a:t>
            </a:r>
            <a:r>
              <a:rPr lang="en-US" sz="3500" dirty="0" err="1"/>
              <a:t>да</a:t>
            </a:r>
            <a:r>
              <a:rPr lang="en-US" sz="3500" dirty="0"/>
              <a:t> </a:t>
            </a:r>
            <a:r>
              <a:rPr lang="en-US" sz="3500" dirty="0" err="1"/>
              <a:t>играя</a:t>
            </a:r>
            <a:r>
              <a:rPr lang="en-US" sz="3500" dirty="0"/>
              <a:t> </a:t>
            </a:r>
            <a:r>
              <a:rPr lang="en-US" sz="3500" dirty="0" err="1"/>
              <a:t>народни</a:t>
            </a:r>
            <a:r>
              <a:rPr lang="en-US" sz="3500" dirty="0"/>
              <a:t> </a:t>
            </a:r>
            <a:r>
              <a:rPr lang="en-US" sz="3500" dirty="0" err="1"/>
              <a:t>танци</a:t>
            </a:r>
            <a:r>
              <a:rPr lang="en-US" sz="3500" dirty="0"/>
              <a:t>, </a:t>
            </a:r>
            <a:r>
              <a:rPr lang="en-US" sz="3500" dirty="0" err="1"/>
              <a:t>волейбол</a:t>
            </a:r>
            <a:r>
              <a:rPr lang="en-US" sz="3500" dirty="0"/>
              <a:t>, </a:t>
            </a:r>
            <a:r>
              <a:rPr lang="en-US" sz="3500" dirty="0" err="1"/>
              <a:t>както</a:t>
            </a:r>
            <a:r>
              <a:rPr lang="en-US" sz="3500" dirty="0"/>
              <a:t> и </a:t>
            </a:r>
            <a:r>
              <a:rPr lang="en-US" sz="3500" dirty="0" err="1"/>
              <a:t>да</a:t>
            </a:r>
            <a:r>
              <a:rPr lang="en-US" sz="3500" dirty="0"/>
              <a:t> </a:t>
            </a:r>
            <a:r>
              <a:rPr lang="en-US" sz="3500" dirty="0" err="1"/>
              <a:t>пътувам</a:t>
            </a:r>
            <a:r>
              <a:rPr lang="en-US" sz="3500" dirty="0"/>
              <a:t> с </a:t>
            </a:r>
            <a:r>
              <a:rPr lang="en-US" sz="3500" dirty="0" err="1"/>
              <a:t>мотора</a:t>
            </a:r>
            <a:r>
              <a:rPr lang="en-US" sz="3500" dirty="0"/>
              <a:t> </a:t>
            </a:r>
            <a:r>
              <a:rPr lang="en-US" sz="3500" dirty="0" err="1"/>
              <a:t>си</a:t>
            </a:r>
            <a:r>
              <a:rPr lang="en-US" sz="3500" dirty="0"/>
              <a:t> </a:t>
            </a:r>
            <a:r>
              <a:rPr lang="en-US" sz="3500" dirty="0" err="1"/>
              <a:t>из</a:t>
            </a:r>
            <a:r>
              <a:rPr lang="en-US" sz="3500" dirty="0"/>
              <a:t> </a:t>
            </a:r>
            <a:r>
              <a:rPr lang="en-US" sz="3500" dirty="0" err="1"/>
              <a:t>прекрасните</a:t>
            </a:r>
            <a:r>
              <a:rPr lang="en-US" sz="3500" dirty="0"/>
              <a:t> </a:t>
            </a:r>
            <a:r>
              <a:rPr lang="en-US" sz="3500" dirty="0" err="1"/>
              <a:t>кътчета</a:t>
            </a:r>
            <a:r>
              <a:rPr lang="en-US" sz="3500" dirty="0"/>
              <a:t> </a:t>
            </a:r>
            <a:r>
              <a:rPr lang="en-US" sz="3500" dirty="0" err="1"/>
              <a:t>на</a:t>
            </a:r>
            <a:r>
              <a:rPr lang="en-US" sz="3500" dirty="0"/>
              <a:t> </a:t>
            </a:r>
            <a:r>
              <a:rPr lang="en-US" sz="3500" dirty="0" err="1"/>
              <a:t>родината</a:t>
            </a:r>
            <a:r>
              <a:rPr lang="en-US" sz="3500" dirty="0"/>
              <a:t>.</a:t>
            </a:r>
            <a:endParaRPr lang="bg-BG" sz="3500" noProof="1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Преподаватели - Русе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6651" y="1840798"/>
            <a:ext cx="3144959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588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Преподаватели - Пловдив</a:t>
            </a:r>
            <a:endParaRPr lang="en-US" dirty="0"/>
          </a:p>
        </p:txBody>
      </p:sp>
      <p:pic>
        <p:nvPicPr>
          <p:cNvPr id="1026" name="Picture 2" descr="Inline imag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8037" y="1371600"/>
            <a:ext cx="3457575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Content Placeholder 4"/>
          <p:cNvSpPr>
            <a:spLocks noGrp="1"/>
          </p:cNvSpPr>
          <p:nvPr>
            <p:ph idx="1"/>
          </p:nvPr>
        </p:nvSpPr>
        <p:spPr>
          <a:xfrm>
            <a:off x="190413" y="1151121"/>
            <a:ext cx="8128002" cy="5570355"/>
          </a:xfrm>
        </p:spPr>
        <p:txBody>
          <a:bodyPr>
            <a:normAutofit fontScale="47500" lnSpcReduction="20000"/>
          </a:bodyPr>
          <a:lstStyle/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bg-BG" sz="6700" b="1" noProof="1">
                <a:solidFill>
                  <a:srgbClr val="F3CD60"/>
                </a:solidFill>
              </a:rPr>
              <a:t>Виктор </a:t>
            </a:r>
            <a:r>
              <a:rPr lang="bg-BG" sz="6700" b="1" noProof="1" smtClean="0">
                <a:solidFill>
                  <a:srgbClr val="F3CD60"/>
                </a:solidFill>
              </a:rPr>
              <a:t>Даков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4400" dirty="0" err="1" smtClean="0"/>
              <a:t>На</a:t>
            </a:r>
            <a:r>
              <a:rPr lang="en-US" sz="4400" dirty="0" smtClean="0"/>
              <a:t> </a:t>
            </a:r>
            <a:r>
              <a:rPr lang="en-US" sz="4400" dirty="0"/>
              <a:t>19 </a:t>
            </a:r>
            <a:r>
              <a:rPr lang="en-US" sz="4400" dirty="0" err="1"/>
              <a:t>години</a:t>
            </a:r>
            <a:r>
              <a:rPr lang="en-US" sz="4400" dirty="0"/>
              <a:t> </a:t>
            </a:r>
            <a:r>
              <a:rPr lang="en-US" sz="4400" dirty="0" err="1"/>
              <a:t>съм</a:t>
            </a:r>
            <a:r>
              <a:rPr lang="en-US" sz="4400" dirty="0"/>
              <a:t> и </a:t>
            </a:r>
            <a:r>
              <a:rPr lang="en-US" sz="4400" dirty="0" err="1"/>
              <a:t>тъкмо</a:t>
            </a:r>
            <a:r>
              <a:rPr lang="en-US" sz="4400" dirty="0"/>
              <a:t> </a:t>
            </a:r>
            <a:r>
              <a:rPr lang="en-US" sz="4400" dirty="0" err="1"/>
              <a:t>завършвам</a:t>
            </a:r>
            <a:r>
              <a:rPr lang="en-US" sz="4400" dirty="0"/>
              <a:t> 12-ти </a:t>
            </a:r>
            <a:r>
              <a:rPr lang="en-US" sz="4400" dirty="0" err="1"/>
              <a:t>клас</a:t>
            </a:r>
            <a:r>
              <a:rPr lang="en-US" sz="4400" dirty="0"/>
              <a:t> в </a:t>
            </a:r>
            <a:r>
              <a:rPr lang="en-US" sz="4400" dirty="0" err="1"/>
              <a:t>математическата</a:t>
            </a:r>
            <a:r>
              <a:rPr lang="en-US" sz="4400" dirty="0"/>
              <a:t> </a:t>
            </a:r>
            <a:r>
              <a:rPr lang="en-US" sz="4400" dirty="0" err="1"/>
              <a:t>гимназия</a:t>
            </a:r>
            <a:r>
              <a:rPr lang="en-US" sz="4400" dirty="0"/>
              <a:t> в </a:t>
            </a:r>
            <a:r>
              <a:rPr lang="en-US" sz="4400" dirty="0" err="1"/>
              <a:t>Пловдив</a:t>
            </a:r>
            <a:r>
              <a:rPr lang="en-US" sz="4400" dirty="0"/>
              <a:t>. </a:t>
            </a:r>
            <a:endParaRPr lang="bg-BG" sz="4400" dirty="0" smtClean="0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4400" dirty="0" err="1" smtClean="0"/>
              <a:t>Завършил</a:t>
            </a:r>
            <a:r>
              <a:rPr lang="en-US" sz="4400" dirty="0" smtClean="0"/>
              <a:t> </a:t>
            </a:r>
            <a:r>
              <a:rPr lang="en-US" sz="4400" dirty="0" err="1"/>
              <a:t>съм</a:t>
            </a:r>
            <a:r>
              <a:rPr lang="en-US" sz="4400" dirty="0"/>
              <a:t> </a:t>
            </a:r>
            <a:r>
              <a:rPr lang="en-US" sz="4400" dirty="0" err="1"/>
              <a:t>академията</a:t>
            </a:r>
            <a:r>
              <a:rPr lang="en-US" sz="4400" dirty="0"/>
              <a:t> </a:t>
            </a:r>
            <a:r>
              <a:rPr lang="en-US" sz="4400" dirty="0" err="1"/>
              <a:t>на</a:t>
            </a:r>
            <a:r>
              <a:rPr lang="en-US" sz="4400" dirty="0"/>
              <a:t> </a:t>
            </a:r>
            <a:r>
              <a:rPr lang="en-US" sz="4400" dirty="0" err="1"/>
              <a:t>Телерик</a:t>
            </a:r>
            <a:r>
              <a:rPr lang="en-US" sz="4400" dirty="0"/>
              <a:t> </a:t>
            </a:r>
            <a:r>
              <a:rPr lang="en-US" sz="4400" dirty="0" err="1"/>
              <a:t>преди</a:t>
            </a:r>
            <a:r>
              <a:rPr lang="en-US" sz="4400" dirty="0"/>
              <a:t> </a:t>
            </a:r>
            <a:r>
              <a:rPr lang="en-US" sz="4400" dirty="0" err="1"/>
              <a:t>около</a:t>
            </a:r>
            <a:r>
              <a:rPr lang="en-US" sz="4400" dirty="0"/>
              <a:t> 2 </a:t>
            </a:r>
            <a:r>
              <a:rPr lang="en-US" sz="4400" dirty="0" err="1"/>
              <a:t>години</a:t>
            </a:r>
            <a:r>
              <a:rPr lang="en-US" sz="4400" dirty="0"/>
              <a:t>. </a:t>
            </a:r>
            <a:r>
              <a:rPr lang="en-US" sz="4400" dirty="0" err="1"/>
              <a:t>От</a:t>
            </a:r>
            <a:r>
              <a:rPr lang="en-US" sz="4400" dirty="0"/>
              <a:t> </a:t>
            </a:r>
            <a:r>
              <a:rPr lang="en-US" sz="4400" dirty="0" err="1"/>
              <a:t>тогава</a:t>
            </a:r>
            <a:r>
              <a:rPr lang="en-US" sz="4400" dirty="0"/>
              <a:t> </a:t>
            </a:r>
            <a:r>
              <a:rPr lang="en-US" sz="4400" dirty="0" err="1"/>
              <a:t>работя</a:t>
            </a:r>
            <a:r>
              <a:rPr lang="en-US" sz="4400" dirty="0"/>
              <a:t> </a:t>
            </a:r>
            <a:r>
              <a:rPr lang="en-US" sz="4400" dirty="0" err="1"/>
              <a:t>като</a:t>
            </a:r>
            <a:r>
              <a:rPr lang="en-US" sz="4400" dirty="0"/>
              <a:t> </a:t>
            </a:r>
            <a:r>
              <a:rPr lang="en-US" sz="4400" dirty="0" smtClean="0"/>
              <a:t>web и </a:t>
            </a:r>
            <a:r>
              <a:rPr lang="en-US" sz="4400" dirty="0"/>
              <a:t>back end </a:t>
            </a:r>
            <a:r>
              <a:rPr lang="en-US" sz="4400" dirty="0" err="1"/>
              <a:t>програмист</a:t>
            </a:r>
            <a:r>
              <a:rPr lang="en-US" sz="4400" dirty="0"/>
              <a:t> в </a:t>
            </a:r>
            <a:r>
              <a:rPr lang="en-US" sz="4400" dirty="0" err="1"/>
              <a:t>различни</a:t>
            </a:r>
            <a:r>
              <a:rPr lang="en-US" sz="4400" dirty="0"/>
              <a:t> </a:t>
            </a:r>
            <a:r>
              <a:rPr lang="en-US" sz="4400" dirty="0" err="1"/>
              <a:t>компании</a:t>
            </a:r>
            <a:r>
              <a:rPr lang="en-US" sz="4400" dirty="0"/>
              <a:t>, </a:t>
            </a:r>
            <a:r>
              <a:rPr lang="en-US" sz="4400" dirty="0" err="1"/>
              <a:t>като</a:t>
            </a:r>
            <a:r>
              <a:rPr lang="en-US" sz="4400" dirty="0"/>
              <a:t> </a:t>
            </a:r>
            <a:r>
              <a:rPr lang="en-US" sz="4400" dirty="0" err="1"/>
              <a:t>текущата</a:t>
            </a:r>
            <a:r>
              <a:rPr lang="en-US" sz="4400" dirty="0"/>
              <a:t> </a:t>
            </a:r>
            <a:r>
              <a:rPr lang="en-US" sz="4400" dirty="0" err="1"/>
              <a:t>ми</a:t>
            </a:r>
            <a:r>
              <a:rPr lang="en-US" sz="4400" dirty="0"/>
              <a:t> е </a:t>
            </a:r>
            <a:r>
              <a:rPr lang="en-US" sz="4400" dirty="0" err="1"/>
              <a:t>BulPros</a:t>
            </a:r>
            <a:r>
              <a:rPr lang="en-US" sz="4400" dirty="0" smtClean="0"/>
              <a:t>.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4400" dirty="0" smtClean="0"/>
              <a:t> </a:t>
            </a:r>
            <a:r>
              <a:rPr lang="en-US" sz="4400" dirty="0" err="1"/>
              <a:t>Освен</a:t>
            </a:r>
            <a:r>
              <a:rPr lang="en-US" sz="4400" dirty="0"/>
              <a:t> </a:t>
            </a:r>
            <a:r>
              <a:rPr lang="en-US" sz="4400" dirty="0" err="1"/>
              <a:t>работата</a:t>
            </a:r>
            <a:r>
              <a:rPr lang="en-US" sz="4400" dirty="0"/>
              <a:t> </a:t>
            </a:r>
            <a:r>
              <a:rPr lang="en-US" sz="4400" dirty="0" err="1"/>
              <a:t>участвам</a:t>
            </a:r>
            <a:r>
              <a:rPr lang="en-US" sz="4400" dirty="0"/>
              <a:t> и </a:t>
            </a:r>
            <a:r>
              <a:rPr lang="en-US" sz="4400" dirty="0" err="1"/>
              <a:t>по</a:t>
            </a:r>
            <a:r>
              <a:rPr lang="en-US" sz="4400" dirty="0"/>
              <a:t> </a:t>
            </a:r>
            <a:r>
              <a:rPr lang="en-US" sz="4400" dirty="0" err="1"/>
              <a:t>състезания</a:t>
            </a:r>
            <a:r>
              <a:rPr lang="en-US" sz="4400" dirty="0"/>
              <a:t>. </a:t>
            </a:r>
            <a:r>
              <a:rPr lang="en-US" sz="4400" dirty="0" err="1"/>
              <a:t>Печелил</a:t>
            </a:r>
            <a:r>
              <a:rPr lang="en-US" sz="4400" dirty="0"/>
              <a:t> </a:t>
            </a:r>
            <a:r>
              <a:rPr lang="en-US" sz="4400" dirty="0" err="1"/>
              <a:t>съм</a:t>
            </a:r>
            <a:r>
              <a:rPr lang="en-US" sz="4400" dirty="0"/>
              <a:t> </a:t>
            </a:r>
            <a:r>
              <a:rPr lang="en-US" sz="4400" dirty="0" err="1"/>
              <a:t>няколко</a:t>
            </a:r>
            <a:r>
              <a:rPr lang="en-US" sz="4400" dirty="0"/>
              <a:t> </a:t>
            </a:r>
            <a:r>
              <a:rPr lang="en-US" sz="4400" dirty="0" err="1"/>
              <a:t>национални</a:t>
            </a:r>
            <a:r>
              <a:rPr lang="en-US" sz="4400" dirty="0"/>
              <a:t> </a:t>
            </a:r>
            <a:r>
              <a:rPr lang="en-US" sz="4400" dirty="0" err="1"/>
              <a:t>турнира</a:t>
            </a:r>
            <a:r>
              <a:rPr lang="en-US" sz="4400" dirty="0"/>
              <a:t> </a:t>
            </a:r>
            <a:r>
              <a:rPr lang="en-US" sz="4400" dirty="0" err="1"/>
              <a:t>като</a:t>
            </a:r>
            <a:r>
              <a:rPr lang="en-US" sz="4400" dirty="0"/>
              <a:t> </a:t>
            </a:r>
            <a:r>
              <a:rPr lang="en-US" sz="4400" dirty="0" err="1"/>
              <a:t>последно</a:t>
            </a:r>
            <a:r>
              <a:rPr lang="en-US" sz="4400" dirty="0"/>
              <a:t> </a:t>
            </a:r>
            <a:r>
              <a:rPr lang="en-US" sz="4400" dirty="0" err="1"/>
              <a:t>станах</a:t>
            </a:r>
            <a:r>
              <a:rPr lang="en-US" sz="4400" dirty="0"/>
              <a:t> </a:t>
            </a:r>
            <a:r>
              <a:rPr lang="en-US" sz="4400" dirty="0" err="1"/>
              <a:t>първи</a:t>
            </a:r>
            <a:r>
              <a:rPr lang="en-US" sz="4400" dirty="0"/>
              <a:t> в </a:t>
            </a:r>
            <a:r>
              <a:rPr lang="en-US" sz="4400" dirty="0" err="1"/>
              <a:t>категория</a:t>
            </a:r>
            <a:r>
              <a:rPr lang="en-US" sz="4400" dirty="0"/>
              <a:t> </a:t>
            </a:r>
            <a:r>
              <a:rPr lang="en-US" sz="4400" dirty="0" err="1"/>
              <a:t>интернет</a:t>
            </a:r>
            <a:r>
              <a:rPr lang="en-US" sz="4400" dirty="0"/>
              <a:t> </a:t>
            </a:r>
            <a:r>
              <a:rPr lang="en-US" sz="4400" dirty="0" err="1"/>
              <a:t>приложения</a:t>
            </a:r>
            <a:r>
              <a:rPr lang="en-US" sz="4400" dirty="0"/>
              <a:t> </a:t>
            </a:r>
            <a:r>
              <a:rPr lang="en-US" sz="4400" dirty="0" err="1"/>
              <a:t>на</a:t>
            </a:r>
            <a:r>
              <a:rPr lang="en-US" sz="4400" dirty="0"/>
              <a:t> НОИТ (</a:t>
            </a:r>
            <a:r>
              <a:rPr lang="en-US" sz="4400" dirty="0" err="1"/>
              <a:t>Националната</a:t>
            </a:r>
            <a:r>
              <a:rPr lang="en-US" sz="4400" dirty="0"/>
              <a:t> </a:t>
            </a:r>
            <a:r>
              <a:rPr lang="en-US" sz="4400" dirty="0" err="1"/>
              <a:t>олимпиада</a:t>
            </a:r>
            <a:r>
              <a:rPr lang="en-US" sz="4400" dirty="0"/>
              <a:t> </a:t>
            </a:r>
            <a:r>
              <a:rPr lang="en-US" sz="4400" dirty="0" err="1"/>
              <a:t>по</a:t>
            </a:r>
            <a:r>
              <a:rPr lang="en-US" sz="4400" dirty="0"/>
              <a:t> </a:t>
            </a:r>
            <a:r>
              <a:rPr lang="en-US" sz="4400" dirty="0" err="1"/>
              <a:t>информационни</a:t>
            </a:r>
            <a:r>
              <a:rPr lang="en-US" sz="4400" dirty="0"/>
              <a:t> </a:t>
            </a:r>
            <a:r>
              <a:rPr lang="en-US" sz="4400" dirty="0" err="1"/>
              <a:t>технологии</a:t>
            </a:r>
            <a:r>
              <a:rPr lang="en-US" sz="4400" dirty="0"/>
              <a:t>). </a:t>
            </a:r>
            <a:r>
              <a:rPr lang="en-US" sz="4400" dirty="0" err="1"/>
              <a:t>Участвал</a:t>
            </a:r>
            <a:r>
              <a:rPr lang="en-US" sz="4400" dirty="0"/>
              <a:t> </a:t>
            </a:r>
            <a:r>
              <a:rPr lang="en-US" sz="4400" dirty="0" err="1"/>
              <a:t>съм</a:t>
            </a:r>
            <a:r>
              <a:rPr lang="en-US" sz="4400" dirty="0"/>
              <a:t> в </a:t>
            </a:r>
            <a:r>
              <a:rPr lang="en-US" sz="4400" dirty="0" err="1"/>
              <a:t>различни</a:t>
            </a:r>
            <a:r>
              <a:rPr lang="en-US" sz="4400" dirty="0"/>
              <a:t> </a:t>
            </a:r>
            <a:r>
              <a:rPr lang="en-US" sz="4400" dirty="0" err="1"/>
              <a:t>международни</a:t>
            </a:r>
            <a:r>
              <a:rPr lang="en-US" sz="4400" dirty="0"/>
              <a:t> </a:t>
            </a:r>
            <a:r>
              <a:rPr lang="en-US" sz="4400" dirty="0" err="1"/>
              <a:t>конкурси</a:t>
            </a:r>
            <a:r>
              <a:rPr lang="en-US" sz="4400" dirty="0"/>
              <a:t>. </a:t>
            </a:r>
            <a:endParaRPr lang="en-US" sz="4400" dirty="0" smtClean="0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4400" dirty="0" err="1" smtClean="0"/>
              <a:t>Септември</a:t>
            </a:r>
            <a:r>
              <a:rPr lang="en-US" sz="4400" dirty="0" smtClean="0"/>
              <a:t> </a:t>
            </a:r>
            <a:r>
              <a:rPr lang="en-US" sz="4400" dirty="0" err="1"/>
              <a:t>месец</a:t>
            </a:r>
            <a:r>
              <a:rPr lang="en-US" sz="4400" dirty="0"/>
              <a:t> </a:t>
            </a:r>
            <a:r>
              <a:rPr lang="en-US" sz="4400" dirty="0" err="1"/>
              <a:t>ще</a:t>
            </a:r>
            <a:r>
              <a:rPr lang="en-US" sz="4400" dirty="0"/>
              <a:t> </a:t>
            </a:r>
            <a:r>
              <a:rPr lang="en-US" sz="4400" dirty="0" err="1"/>
              <a:t>представям</a:t>
            </a:r>
            <a:r>
              <a:rPr lang="en-US" sz="4400" dirty="0"/>
              <a:t> </a:t>
            </a:r>
            <a:r>
              <a:rPr lang="en-US" sz="4400" dirty="0" err="1"/>
              <a:t>България</a:t>
            </a:r>
            <a:r>
              <a:rPr lang="en-US" sz="4400" dirty="0"/>
              <a:t> в </a:t>
            </a:r>
            <a:r>
              <a:rPr lang="en-US" sz="4400" dirty="0" err="1"/>
              <a:t>Брюксел</a:t>
            </a:r>
            <a:r>
              <a:rPr lang="en-US" sz="4400" dirty="0"/>
              <a:t>, </a:t>
            </a:r>
            <a:r>
              <a:rPr lang="en-US" sz="4400" dirty="0" err="1"/>
              <a:t>на</a:t>
            </a:r>
            <a:r>
              <a:rPr lang="en-US" sz="4400" dirty="0"/>
              <a:t> </a:t>
            </a:r>
            <a:r>
              <a:rPr lang="en-US" sz="4400" dirty="0" err="1"/>
              <a:t>международния</a:t>
            </a:r>
            <a:r>
              <a:rPr lang="en-US" sz="4400" dirty="0"/>
              <a:t> </a:t>
            </a:r>
            <a:r>
              <a:rPr lang="en-US" sz="4400" dirty="0" err="1"/>
              <a:t>конкурс</a:t>
            </a:r>
            <a:r>
              <a:rPr lang="en-US" sz="4400" dirty="0"/>
              <a:t> European Union Contest for Young Scientists. </a:t>
            </a:r>
            <a:endParaRPr lang="en-US" sz="4400" dirty="0" smtClean="0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4400" dirty="0" err="1" smtClean="0"/>
              <a:t>Имам</a:t>
            </a:r>
            <a:r>
              <a:rPr lang="en-US" sz="4400" dirty="0" smtClean="0"/>
              <a:t> </a:t>
            </a:r>
            <a:r>
              <a:rPr lang="en-US" sz="4400" dirty="0" err="1"/>
              <a:t>различни</a:t>
            </a:r>
            <a:r>
              <a:rPr lang="en-US" sz="4400" dirty="0"/>
              <a:t> </a:t>
            </a:r>
            <a:r>
              <a:rPr lang="en-US" sz="4400" dirty="0" err="1"/>
              <a:t>хобита</a:t>
            </a:r>
            <a:r>
              <a:rPr lang="en-US" sz="4400" dirty="0"/>
              <a:t> </a:t>
            </a:r>
            <a:r>
              <a:rPr lang="en-US" sz="4400" dirty="0" err="1"/>
              <a:t>като</a:t>
            </a:r>
            <a:r>
              <a:rPr lang="en-US" sz="4400" dirty="0"/>
              <a:t> </a:t>
            </a:r>
            <a:r>
              <a:rPr lang="en-US" sz="4400" dirty="0" err="1"/>
              <a:t>най-много</a:t>
            </a:r>
            <a:r>
              <a:rPr lang="en-US" sz="4400" dirty="0"/>
              <a:t> </a:t>
            </a:r>
            <a:r>
              <a:rPr lang="en-US" sz="4400" dirty="0" err="1"/>
              <a:t>обичам</a:t>
            </a:r>
            <a:r>
              <a:rPr lang="en-US" sz="4400" dirty="0"/>
              <a:t> </a:t>
            </a:r>
            <a:r>
              <a:rPr lang="en-US" sz="4400" dirty="0" err="1"/>
              <a:t>да</a:t>
            </a:r>
            <a:r>
              <a:rPr lang="en-US" sz="4400" dirty="0"/>
              <a:t> </a:t>
            </a:r>
            <a:r>
              <a:rPr lang="en-US" sz="4400" dirty="0" err="1"/>
              <a:t>се</a:t>
            </a:r>
            <a:r>
              <a:rPr lang="en-US" sz="4400" dirty="0"/>
              <a:t> </a:t>
            </a:r>
            <a:r>
              <a:rPr lang="en-US" sz="4400" dirty="0" err="1"/>
              <a:t>занимавам</a:t>
            </a:r>
            <a:r>
              <a:rPr lang="en-US" sz="4400" dirty="0"/>
              <a:t> </a:t>
            </a:r>
            <a:r>
              <a:rPr lang="en-US" sz="4400" dirty="0" err="1"/>
              <a:t>със</a:t>
            </a:r>
            <a:r>
              <a:rPr lang="en-US" sz="4400" dirty="0"/>
              <a:t> </a:t>
            </a:r>
            <a:r>
              <a:rPr lang="en-US" sz="4400" dirty="0" err="1"/>
              <a:t>спортове</a:t>
            </a:r>
            <a:r>
              <a:rPr lang="en-US" sz="4400" dirty="0"/>
              <a:t>. </a:t>
            </a:r>
            <a:r>
              <a:rPr lang="en-US" sz="4400" dirty="0" err="1"/>
              <a:t>Запален</a:t>
            </a:r>
            <a:r>
              <a:rPr lang="en-US" sz="4400" dirty="0"/>
              <a:t> </a:t>
            </a:r>
            <a:r>
              <a:rPr lang="en-US" sz="4400" dirty="0" err="1"/>
              <a:t>съм</a:t>
            </a:r>
            <a:r>
              <a:rPr lang="en-US" sz="4400" dirty="0"/>
              <a:t> </a:t>
            </a:r>
            <a:r>
              <a:rPr lang="en-US" sz="4400" dirty="0" err="1"/>
              <a:t>по</a:t>
            </a:r>
            <a:r>
              <a:rPr lang="en-US" sz="4400" dirty="0"/>
              <a:t> </a:t>
            </a:r>
            <a:r>
              <a:rPr lang="en-US" sz="4400" dirty="0" err="1"/>
              <a:t>фитнес</a:t>
            </a:r>
            <a:r>
              <a:rPr lang="en-US" sz="4400" dirty="0"/>
              <a:t> и </a:t>
            </a:r>
            <a:r>
              <a:rPr lang="en-US" sz="4400" dirty="0" err="1"/>
              <a:t>от</a:t>
            </a:r>
            <a:r>
              <a:rPr lang="en-US" sz="4400" dirty="0"/>
              <a:t> </a:t>
            </a:r>
            <a:r>
              <a:rPr lang="en-US" sz="4400" dirty="0" err="1"/>
              <a:t>малък</a:t>
            </a:r>
            <a:r>
              <a:rPr lang="en-US" sz="4400" dirty="0"/>
              <a:t> </a:t>
            </a:r>
            <a:r>
              <a:rPr lang="en-US" sz="4400" dirty="0" err="1"/>
              <a:t>тренирам</a:t>
            </a:r>
            <a:r>
              <a:rPr lang="en-US" sz="4400" dirty="0"/>
              <a:t> </a:t>
            </a:r>
            <a:r>
              <a:rPr lang="en-US" sz="4400" dirty="0" err="1"/>
              <a:t>карате</a:t>
            </a:r>
            <a:r>
              <a:rPr lang="en-US" sz="4400" dirty="0"/>
              <a:t> </a:t>
            </a:r>
            <a:r>
              <a:rPr lang="en-US" sz="4400" dirty="0" err="1"/>
              <a:t>където</a:t>
            </a:r>
            <a:r>
              <a:rPr lang="en-US" sz="4400" dirty="0"/>
              <a:t> </a:t>
            </a:r>
            <a:r>
              <a:rPr lang="en-US" sz="4400" dirty="0" err="1"/>
              <a:t>имам</a:t>
            </a:r>
            <a:r>
              <a:rPr lang="en-US" sz="4400" dirty="0"/>
              <a:t> и </a:t>
            </a:r>
            <a:r>
              <a:rPr lang="en-US" sz="4400" dirty="0" err="1"/>
              <a:t>черен</a:t>
            </a:r>
            <a:r>
              <a:rPr lang="en-US" sz="4400" dirty="0"/>
              <a:t> </a:t>
            </a:r>
            <a:r>
              <a:rPr lang="en-US" sz="4400" dirty="0" err="1"/>
              <a:t>колан</a:t>
            </a:r>
            <a:endParaRPr lang="bg-BG" sz="3600" noProof="1"/>
          </a:p>
        </p:txBody>
      </p:sp>
    </p:spTree>
    <p:extLst>
      <p:ext uri="{BB962C8B-B14F-4D97-AF65-F5344CB8AC3E}">
        <p14:creationId xmlns:p14="http://schemas.microsoft.com/office/powerpoint/2010/main" val="390120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Преподаватели - Бургас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0198" y="1752600"/>
            <a:ext cx="2990625" cy="3792113"/>
          </a:xfrm>
          <a:prstGeom prst="rect">
            <a:avLst/>
          </a:prstGeom>
        </p:spPr>
      </p:pic>
      <p:sp>
        <p:nvSpPr>
          <p:cNvPr id="8" name="Content Placeholder 4"/>
          <p:cNvSpPr txBox="1">
            <a:spLocks/>
          </p:cNvSpPr>
          <p:nvPr/>
        </p:nvSpPr>
        <p:spPr>
          <a:xfrm>
            <a:off x="190413" y="1151121"/>
            <a:ext cx="8266199" cy="5570355"/>
          </a:xfrm>
          <a:prstGeom prst="rect">
            <a:avLst/>
          </a:prstGeom>
        </p:spPr>
        <p:txBody>
          <a:bodyPr vert="horz" lIns="108000" tIns="36000" rIns="108000" bIns="36000" rtlCol="0">
            <a:normAutofit fontScale="85000" lnSpcReduction="10000"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bg-BG" sz="3800" b="1" noProof="1" smtClean="0">
                <a:solidFill>
                  <a:schemeClr val="tx2">
                    <a:lumMod val="75000"/>
                  </a:schemeClr>
                </a:solidFill>
              </a:rPr>
              <a:t>Валентин Русалийски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600" dirty="0" err="1" smtClean="0"/>
              <a:t>Роден</a:t>
            </a:r>
            <a:r>
              <a:rPr lang="en-US" sz="3600" dirty="0" smtClean="0"/>
              <a:t> </a:t>
            </a:r>
            <a:r>
              <a:rPr lang="en-US" sz="3600" dirty="0" err="1" smtClean="0"/>
              <a:t>през</a:t>
            </a:r>
            <a:r>
              <a:rPr lang="en-US" sz="3600" dirty="0" smtClean="0"/>
              <a:t> </a:t>
            </a:r>
            <a:r>
              <a:rPr lang="en-US" sz="3600" dirty="0" err="1" smtClean="0"/>
              <a:t>далечната</a:t>
            </a:r>
            <a:r>
              <a:rPr lang="en-US" sz="3600" dirty="0" smtClean="0"/>
              <a:t> 1957 г.</a:t>
            </a:r>
            <a:endParaRPr lang="bg-BG" sz="3600" dirty="0" smtClean="0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600" dirty="0" err="1" smtClean="0"/>
              <a:t>Израснал</a:t>
            </a:r>
            <a:r>
              <a:rPr lang="en-US" sz="3600" dirty="0" smtClean="0"/>
              <a:t> в </a:t>
            </a:r>
            <a:r>
              <a:rPr lang="en-US" sz="3600" dirty="0" err="1" smtClean="0"/>
              <a:t>бургаския</a:t>
            </a:r>
            <a:r>
              <a:rPr lang="en-US" sz="3600" dirty="0" smtClean="0"/>
              <a:t> </a:t>
            </a:r>
            <a:r>
              <a:rPr lang="en-US" sz="3600" dirty="0" err="1" smtClean="0"/>
              <a:t>радиоклуб</a:t>
            </a:r>
            <a:r>
              <a:rPr lang="en-US" sz="3600" dirty="0" smtClean="0"/>
              <a:t> с </a:t>
            </a:r>
            <a:r>
              <a:rPr lang="en-US" sz="3600" dirty="0" err="1" smtClean="0"/>
              <a:t>поялник</a:t>
            </a:r>
            <a:r>
              <a:rPr lang="en-US" sz="3600" dirty="0" smtClean="0"/>
              <a:t> в </a:t>
            </a:r>
            <a:r>
              <a:rPr lang="en-US" sz="3600" dirty="0" err="1" smtClean="0"/>
              <a:t>ръка</a:t>
            </a:r>
            <a:r>
              <a:rPr lang="en-US" sz="3600" dirty="0" smtClean="0"/>
              <a:t>.</a:t>
            </a:r>
            <a:endParaRPr lang="bg-BG" sz="3600" dirty="0" smtClean="0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600" dirty="0" err="1" smtClean="0"/>
              <a:t>Монтьор</a:t>
            </a:r>
            <a:r>
              <a:rPr lang="en-US" sz="3600" dirty="0" smtClean="0"/>
              <a:t> "</a:t>
            </a:r>
            <a:r>
              <a:rPr lang="en-US" sz="3600" dirty="0" err="1" smtClean="0"/>
              <a:t>Радио</a:t>
            </a:r>
            <a:r>
              <a:rPr lang="en-US" sz="3600" dirty="0" smtClean="0"/>
              <a:t> и </a:t>
            </a:r>
            <a:r>
              <a:rPr lang="en-US" sz="3600" dirty="0" err="1" smtClean="0"/>
              <a:t>телевизионна</a:t>
            </a:r>
            <a:r>
              <a:rPr lang="en-US" sz="3600" dirty="0" smtClean="0"/>
              <a:t> </a:t>
            </a:r>
            <a:r>
              <a:rPr lang="en-US" sz="3600" dirty="0" err="1" smtClean="0"/>
              <a:t>апаратура</a:t>
            </a:r>
            <a:r>
              <a:rPr lang="en-US" sz="3600" dirty="0" smtClean="0"/>
              <a:t>".</a:t>
            </a:r>
            <a:endParaRPr lang="bg-BG" sz="3600" dirty="0" smtClean="0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600" dirty="0" err="1" smtClean="0"/>
              <a:t>Инженер</a:t>
            </a:r>
            <a:r>
              <a:rPr lang="en-US" sz="3600" dirty="0" smtClean="0"/>
              <a:t> </a:t>
            </a:r>
            <a:r>
              <a:rPr lang="en-US" sz="3600" dirty="0" err="1" smtClean="0"/>
              <a:t>телекомуникации</a:t>
            </a:r>
            <a:r>
              <a:rPr lang="en-US" sz="3600" dirty="0" smtClean="0"/>
              <a:t>.</a:t>
            </a:r>
            <a:endParaRPr lang="bg-BG" sz="3600" dirty="0" smtClean="0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600" dirty="0" smtClean="0"/>
              <a:t>30 </a:t>
            </a:r>
            <a:r>
              <a:rPr lang="en-US" sz="3600" dirty="0" err="1" smtClean="0"/>
              <a:t>год</a:t>
            </a:r>
            <a:r>
              <a:rPr lang="en-US" sz="3600" dirty="0" smtClean="0"/>
              <a:t>. </a:t>
            </a:r>
            <a:r>
              <a:rPr lang="en-US" sz="3600" dirty="0" err="1" smtClean="0"/>
              <a:t>опит</a:t>
            </a:r>
            <a:r>
              <a:rPr lang="en-US" sz="3600" dirty="0" smtClean="0"/>
              <a:t> в </a:t>
            </a:r>
            <a:r>
              <a:rPr lang="en-US" sz="3600" dirty="0" err="1" smtClean="0"/>
              <a:t>програмиране</a:t>
            </a:r>
            <a:r>
              <a:rPr lang="en-US" sz="3600" dirty="0" smtClean="0"/>
              <a:t> (</a:t>
            </a:r>
            <a:r>
              <a:rPr lang="en-US" sz="3600" dirty="0" err="1" smtClean="0"/>
              <a:t>от</a:t>
            </a:r>
            <a:r>
              <a:rPr lang="en-US" sz="3600" dirty="0" smtClean="0"/>
              <a:t> 6800 и 8080 </a:t>
            </a:r>
            <a:r>
              <a:rPr lang="en-US" sz="3600" dirty="0" err="1" smtClean="0"/>
              <a:t>до</a:t>
            </a:r>
            <a:r>
              <a:rPr lang="en-US" sz="3600" dirty="0" smtClean="0"/>
              <a:t> C# и Java) и </a:t>
            </a:r>
            <a:r>
              <a:rPr lang="en-US" sz="3600" dirty="0" err="1" smtClean="0"/>
              <a:t>бизнес</a:t>
            </a:r>
            <a:r>
              <a:rPr lang="en-US" sz="3600" dirty="0" smtClean="0"/>
              <a:t> </a:t>
            </a:r>
            <a:r>
              <a:rPr lang="en-US" sz="3600" dirty="0" err="1" smtClean="0"/>
              <a:t>софтуер</a:t>
            </a:r>
            <a:r>
              <a:rPr lang="en-US" sz="3600" dirty="0" smtClean="0"/>
              <a:t>, </a:t>
            </a:r>
            <a:r>
              <a:rPr lang="en-US" sz="3600" dirty="0" err="1" smtClean="0"/>
              <a:t>бази</a:t>
            </a:r>
            <a:r>
              <a:rPr lang="en-US" sz="3600" dirty="0" smtClean="0"/>
              <a:t> </a:t>
            </a:r>
            <a:r>
              <a:rPr lang="en-US" sz="3600" dirty="0" err="1" smtClean="0"/>
              <a:t>данни</a:t>
            </a:r>
            <a:r>
              <a:rPr lang="en-US" sz="3600" dirty="0" smtClean="0"/>
              <a:t>, </a:t>
            </a:r>
            <a:r>
              <a:rPr lang="en-US" sz="3600" dirty="0" err="1" smtClean="0"/>
              <a:t>мрежи</a:t>
            </a:r>
            <a:r>
              <a:rPr lang="en-US" sz="3600" dirty="0" smtClean="0"/>
              <a:t> и </a:t>
            </a:r>
            <a:r>
              <a:rPr lang="en-US" sz="3600" dirty="0" err="1" smtClean="0"/>
              <a:t>системно</a:t>
            </a:r>
            <a:r>
              <a:rPr lang="en-US" sz="3600" dirty="0" smtClean="0"/>
              <a:t> </a:t>
            </a:r>
            <a:r>
              <a:rPr lang="en-US" sz="3600" dirty="0" err="1" smtClean="0"/>
              <a:t>администриране</a:t>
            </a:r>
            <a:r>
              <a:rPr lang="en-US" sz="3600" dirty="0" smtClean="0"/>
              <a:t>.</a:t>
            </a:r>
            <a:br>
              <a:rPr lang="en-US" sz="3600" dirty="0" smtClean="0"/>
            </a:br>
            <a:r>
              <a:rPr lang="en-US" sz="3600" dirty="0" err="1" smtClean="0"/>
              <a:t>Предприемач</a:t>
            </a:r>
            <a:r>
              <a:rPr lang="en-US" sz="3600" dirty="0" smtClean="0"/>
              <a:t> и </a:t>
            </a:r>
            <a:r>
              <a:rPr lang="en-US" sz="3600" dirty="0" err="1" smtClean="0"/>
              <a:t>консултант</a:t>
            </a:r>
            <a:r>
              <a:rPr lang="en-US" sz="3600" dirty="0" smtClean="0"/>
              <a:t> в </a:t>
            </a:r>
            <a:r>
              <a:rPr lang="en-US" sz="3600" dirty="0" err="1" smtClean="0"/>
              <a:t>областта</a:t>
            </a:r>
            <a:r>
              <a:rPr lang="en-US" sz="3600" dirty="0" smtClean="0"/>
              <a:t> </a:t>
            </a:r>
            <a:r>
              <a:rPr lang="en-US" sz="3600" dirty="0" err="1" smtClean="0"/>
              <a:t>на</a:t>
            </a:r>
            <a:r>
              <a:rPr lang="en-US" sz="3600" dirty="0" smtClean="0"/>
              <a:t> IT </a:t>
            </a:r>
            <a:r>
              <a:rPr lang="en-US" sz="3600" dirty="0" err="1" smtClean="0"/>
              <a:t>технологиите</a:t>
            </a:r>
            <a:endParaRPr lang="bg-BG" sz="3400" noProof="1"/>
          </a:p>
        </p:txBody>
      </p:sp>
    </p:spTree>
    <p:extLst>
      <p:ext uri="{BB962C8B-B14F-4D97-AF65-F5344CB8AC3E}">
        <p14:creationId xmlns:p14="http://schemas.microsoft.com/office/powerpoint/2010/main" val="1759333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151121"/>
            <a:ext cx="8266199" cy="5570355"/>
          </a:xfrm>
        </p:spPr>
        <p:txBody>
          <a:bodyPr>
            <a:normAutofit fontScale="77500" lnSpcReduction="20000"/>
          </a:bodyPr>
          <a:lstStyle/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bg-BG" sz="4100" b="1" noProof="1">
                <a:solidFill>
                  <a:schemeClr val="tx2">
                    <a:lumMod val="75000"/>
                  </a:schemeClr>
                </a:solidFill>
              </a:rPr>
              <a:t>Православ </a:t>
            </a:r>
            <a:r>
              <a:rPr lang="bg-BG" sz="4100" b="1" noProof="1">
                <a:solidFill>
                  <a:srgbClr val="F3CD60"/>
                </a:solidFill>
              </a:rPr>
              <a:t>Миленков</a:t>
            </a:r>
            <a:endParaRPr lang="bg-BG" sz="4100" b="1" noProof="1" smtClean="0">
              <a:solidFill>
                <a:srgbClr val="F3CD60"/>
              </a:solidFill>
            </a:endParaRP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bg-BG" sz="3400" dirty="0" smtClean="0"/>
              <a:t>Програмист, ръководител екип, Технически мениджър, с повече от 10 години стаж. </a:t>
            </a:r>
            <a:r>
              <a:rPr lang="bg-BG" sz="3400" dirty="0"/>
              <a:t>Специализирал </a:t>
            </a:r>
            <a:r>
              <a:rPr lang="en-US" sz="3400" dirty="0"/>
              <a:t>web development </a:t>
            </a:r>
            <a:r>
              <a:rPr lang="bg-BG" sz="3400" dirty="0"/>
              <a:t>базиран на </a:t>
            </a:r>
            <a:r>
              <a:rPr lang="en-US" sz="3400" dirty="0"/>
              <a:t>Microsoft </a:t>
            </a:r>
            <a:r>
              <a:rPr lang="bg-BG" sz="3400" dirty="0"/>
              <a:t>технологии - </a:t>
            </a:r>
            <a:r>
              <a:rPr lang="en-US" sz="3400" dirty="0"/>
              <a:t>c#, ASP.NET, MVC. </a:t>
            </a:r>
            <a:r>
              <a:rPr lang="bg-BG" sz="3400" dirty="0"/>
              <a:t>Работил в </a:t>
            </a:r>
            <a:r>
              <a:rPr lang="en-US" sz="3400" dirty="0" err="1"/>
              <a:t>Stanga</a:t>
            </a:r>
            <a:r>
              <a:rPr lang="en-US" sz="3400" dirty="0"/>
              <a:t>, </a:t>
            </a:r>
            <a:r>
              <a:rPr lang="en-US" sz="3400" dirty="0" err="1"/>
              <a:t>Brandmaker</a:t>
            </a:r>
            <a:r>
              <a:rPr lang="en-US" sz="3400" dirty="0"/>
              <a:t>, </a:t>
            </a:r>
            <a:r>
              <a:rPr lang="en-US" sz="3400" dirty="0" err="1"/>
              <a:t>technologie</a:t>
            </a:r>
            <a:r>
              <a:rPr lang="en-US" sz="3400" dirty="0"/>
              <a:t> de </a:t>
            </a:r>
            <a:r>
              <a:rPr lang="en-US" sz="3400" dirty="0" err="1"/>
              <a:t>roche</a:t>
            </a:r>
            <a:r>
              <a:rPr lang="en-US" sz="3400" dirty="0"/>
              <a:t> plate. </a:t>
            </a:r>
            <a:r>
              <a:rPr lang="bg-BG" sz="3400" dirty="0" smtClean="0"/>
              <a:t>Води обучения и лекции в </a:t>
            </a:r>
            <a:r>
              <a:rPr lang="bg-BG" sz="3400" dirty="0"/>
              <a:t>ИУ ВАРНА, ВУМ, СОФТУНИ. Понастоящем част от екипа на </a:t>
            </a:r>
            <a:r>
              <a:rPr lang="en-US" sz="3400" dirty="0" err="1"/>
              <a:t>WebVenture</a:t>
            </a:r>
            <a:r>
              <a:rPr lang="en-US" sz="3400" dirty="0"/>
              <a:t>.   </a:t>
            </a:r>
            <a:endParaRPr lang="bg-BG" sz="3400" dirty="0" smtClean="0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bg-BG" sz="4100" b="1" dirty="0" smtClean="0">
                <a:solidFill>
                  <a:srgbClr val="F3CD60"/>
                </a:solidFill>
              </a:rPr>
              <a:t>Юлиян Сапунджиев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bg-BG" sz="3400" dirty="0" smtClean="0"/>
              <a:t>Програмист, с повече от 15 години стаж в програмиране  на </a:t>
            </a:r>
            <a:r>
              <a:rPr lang="en-US" sz="3400" dirty="0" smtClean="0"/>
              <a:t>C++, C# ET .NET. </a:t>
            </a:r>
            <a:r>
              <a:rPr lang="bg-BG" sz="3400" dirty="0" smtClean="0"/>
              <a:t>Съосновател на хардуерния стартап </a:t>
            </a:r>
            <a:r>
              <a:rPr lang="en-US" sz="3400" dirty="0" err="1" smtClean="0"/>
              <a:t>MyTeletouch</a:t>
            </a:r>
            <a:r>
              <a:rPr lang="en-US" sz="3400" dirty="0" smtClean="0"/>
              <a:t> </a:t>
            </a:r>
            <a:r>
              <a:rPr lang="bg-BG" sz="3400" dirty="0" smtClean="0"/>
              <a:t>и фирма Микродор, която разработва иновативен софтуер за дизайн и изработка на облекло</a:t>
            </a:r>
            <a:endParaRPr lang="bg-BG" sz="3400" noProof="1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Преподаватели - Варна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6493" y="4038600"/>
            <a:ext cx="2497345" cy="249072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6493" y="1341079"/>
            <a:ext cx="2385719" cy="2409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295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151121"/>
            <a:ext cx="7732799" cy="5570355"/>
          </a:xfrm>
        </p:spPr>
        <p:txBody>
          <a:bodyPr>
            <a:normAutofit/>
          </a:bodyPr>
          <a:lstStyle/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bg-BG" sz="3400" b="1" noProof="1">
                <a:solidFill>
                  <a:schemeClr val="tx2">
                    <a:lumMod val="75000"/>
                  </a:schemeClr>
                </a:solidFill>
              </a:rPr>
              <a:t>Ивелина </a:t>
            </a:r>
            <a:r>
              <a:rPr lang="bg-BG" sz="3400" b="1" noProof="1" smtClean="0">
                <a:solidFill>
                  <a:schemeClr val="tx2">
                    <a:lumMod val="75000"/>
                  </a:schemeClr>
                </a:solidFill>
              </a:rPr>
              <a:t>Д</a:t>
            </a:r>
            <a:r>
              <a:rPr lang="bg-BG" sz="3400" b="1" noProof="1">
                <a:solidFill>
                  <a:schemeClr val="tx2">
                    <a:lumMod val="75000"/>
                  </a:schemeClr>
                </a:solidFill>
              </a:rPr>
              <a:t>и</a:t>
            </a:r>
            <a:r>
              <a:rPr lang="bg-BG" sz="3400" b="1" noProof="1" smtClean="0">
                <a:solidFill>
                  <a:schemeClr val="tx2">
                    <a:lumMod val="75000"/>
                  </a:schemeClr>
                </a:solidFill>
              </a:rPr>
              <a:t>нева</a:t>
            </a:r>
            <a:endParaRPr lang="en-US" sz="3400" b="1" noProof="1" smtClean="0">
              <a:solidFill>
                <a:schemeClr val="tx2">
                  <a:lumMod val="75000"/>
                </a:schemeClr>
              </a:solidFill>
            </a:endParaRP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bg-BG" sz="3000" noProof="1" smtClean="0"/>
              <a:t>Бакалавърска степен – специалност Информатика и технически науки, в Бургаски свободен университет.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000" dirty="0" err="1"/>
              <a:t>Опит</a:t>
            </a:r>
            <a:r>
              <a:rPr lang="en-US" sz="3000" dirty="0"/>
              <a:t> с </a:t>
            </a:r>
            <a:r>
              <a:rPr lang="en-US" sz="3000" dirty="0" err="1"/>
              <a:t>езици</a:t>
            </a:r>
            <a:r>
              <a:rPr lang="en-US" sz="3000" dirty="0"/>
              <a:t> </a:t>
            </a:r>
            <a:r>
              <a:rPr lang="en-US" sz="3000" dirty="0" err="1"/>
              <a:t>за</a:t>
            </a:r>
            <a:r>
              <a:rPr lang="en-US" sz="3000" dirty="0"/>
              <a:t> </a:t>
            </a:r>
            <a:r>
              <a:rPr lang="en-US" sz="3000" dirty="0" err="1"/>
              <a:t>програмиране</a:t>
            </a:r>
            <a:r>
              <a:rPr lang="en-US" sz="3000" dirty="0" smtClean="0"/>
              <a:t>:</a:t>
            </a:r>
            <a:r>
              <a:rPr lang="bg-BG" sz="3000" dirty="0" smtClean="0"/>
              <a:t> </a:t>
            </a:r>
            <a:r>
              <a:rPr lang="en-US" sz="3000" dirty="0" smtClean="0"/>
              <a:t>C++, </a:t>
            </a:r>
            <a:r>
              <a:rPr lang="en-US" sz="3000" dirty="0"/>
              <a:t>C#, </a:t>
            </a:r>
            <a:r>
              <a:rPr lang="en-US" sz="3000" dirty="0" smtClean="0"/>
              <a:t>JAVA, JavaScript, PHP, HTML 4, HTML 5 , </a:t>
            </a:r>
            <a:r>
              <a:rPr lang="en-US" sz="3000" dirty="0"/>
              <a:t>CSS, </a:t>
            </a:r>
            <a:r>
              <a:rPr lang="en-US" sz="3000" dirty="0" smtClean="0"/>
              <a:t>XML, XAML</a:t>
            </a:r>
            <a:r>
              <a:rPr lang="en-US" sz="3000" dirty="0"/>
              <a:t>, </a:t>
            </a:r>
            <a:endParaRPr lang="bg-BG" sz="3000" noProof="1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Преподаватели – Стара Загора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2999" y="1981200"/>
            <a:ext cx="3916943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851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Преподаватели – Велико Търново</a:t>
            </a:r>
            <a:endParaRPr lang="en-US" dirty="0"/>
          </a:p>
        </p:txBody>
      </p:sp>
      <p:sp>
        <p:nvSpPr>
          <p:cNvPr id="6" name="Content Placeholder 4"/>
          <p:cNvSpPr txBox="1">
            <a:spLocks/>
          </p:cNvSpPr>
          <p:nvPr/>
        </p:nvSpPr>
        <p:spPr>
          <a:xfrm>
            <a:off x="188815" y="1135242"/>
            <a:ext cx="8267797" cy="5570358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bg-BG" sz="3400" b="1" noProof="1" smtClean="0">
                <a:solidFill>
                  <a:schemeClr val="tx2">
                    <a:lumMod val="75000"/>
                  </a:schemeClr>
                </a:solidFill>
              </a:rPr>
              <a:t>Димитър Стефанов</a:t>
            </a:r>
            <a:endParaRPr lang="en-US" sz="3400" b="1" noProof="1" smtClean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bg-BG" sz="3000" noProof="1" smtClean="0"/>
              <a:t>Завършил в ПМГ </a:t>
            </a:r>
            <a:r>
              <a:rPr lang="en-US" sz="3000" dirty="0" smtClean="0"/>
              <a:t>"</a:t>
            </a:r>
            <a:r>
              <a:rPr lang="en-US" sz="3000" dirty="0" err="1" smtClean="0"/>
              <a:t>Гео</a:t>
            </a:r>
            <a:r>
              <a:rPr lang="en-US" sz="3000" dirty="0" smtClean="0"/>
              <a:t> </a:t>
            </a:r>
            <a:r>
              <a:rPr lang="en-US" sz="3000" dirty="0" err="1" smtClean="0"/>
              <a:t>Милев</a:t>
            </a:r>
            <a:r>
              <a:rPr lang="en-US" sz="3000" dirty="0" smtClean="0"/>
              <a:t>" </a:t>
            </a:r>
            <a:r>
              <a:rPr lang="en-US" sz="3000" dirty="0" err="1" smtClean="0"/>
              <a:t>Стара</a:t>
            </a:r>
            <a:r>
              <a:rPr lang="en-US" sz="3000" dirty="0" smtClean="0"/>
              <a:t> </a:t>
            </a:r>
            <a:r>
              <a:rPr lang="en-US" sz="3000" dirty="0" err="1" smtClean="0"/>
              <a:t>Загора</a:t>
            </a:r>
            <a:r>
              <a:rPr lang="bg-BG" sz="3000" dirty="0" smtClean="0"/>
              <a:t>, СУ ФМИ</a:t>
            </a:r>
          </a:p>
          <a:p>
            <a:r>
              <a:rPr lang="bg-BG" sz="3000" noProof="1" smtClean="0"/>
              <a:t>Занимавал се е с</a:t>
            </a:r>
            <a:r>
              <a:rPr lang="en-US" sz="3000" noProof="1" smtClean="0"/>
              <a:t> </a:t>
            </a:r>
            <a:r>
              <a:rPr lang="bg-BG" sz="3000" noProof="1" smtClean="0"/>
              <a:t>: </a:t>
            </a:r>
            <a:r>
              <a:rPr lang="en-US" sz="3000" noProof="1" smtClean="0"/>
              <a:t>Java, </a:t>
            </a:r>
            <a:r>
              <a:rPr lang="en-US" sz="3000" dirty="0" smtClean="0"/>
              <a:t>NET Web Forms</a:t>
            </a:r>
            <a:r>
              <a:rPr lang="bg-BG" sz="3000" dirty="0" smtClean="0"/>
              <a:t>,</a:t>
            </a:r>
            <a:r>
              <a:rPr lang="en-US" sz="3000" dirty="0" smtClean="0"/>
              <a:t> SharePoint, MVC, Team Lead, Tech Sales,</a:t>
            </a:r>
            <a:endParaRPr lang="bg-BG" sz="3000" dirty="0" smtClean="0"/>
          </a:p>
          <a:p>
            <a:r>
              <a:rPr lang="en-US" sz="3000" dirty="0" err="1" smtClean="0"/>
              <a:t>Извън</a:t>
            </a:r>
            <a:r>
              <a:rPr lang="en-US" sz="3000" dirty="0" smtClean="0"/>
              <a:t> </a:t>
            </a:r>
            <a:r>
              <a:rPr lang="en-US" sz="3000" dirty="0" err="1" smtClean="0"/>
              <a:t>работата</a:t>
            </a:r>
            <a:r>
              <a:rPr lang="en-US" sz="3000" dirty="0" smtClean="0"/>
              <a:t> </a:t>
            </a:r>
            <a:r>
              <a:rPr lang="en-US" sz="3000" dirty="0" err="1" smtClean="0"/>
              <a:t>свир</a:t>
            </a:r>
            <a:r>
              <a:rPr lang="bg-BG" sz="3000" dirty="0" smtClean="0"/>
              <a:t>и</a:t>
            </a:r>
            <a:r>
              <a:rPr lang="en-US" sz="3000" dirty="0" smtClean="0"/>
              <a:t> </a:t>
            </a:r>
            <a:r>
              <a:rPr lang="bg-BG" sz="3000" dirty="0" smtClean="0"/>
              <a:t>в „Само двама “</a:t>
            </a:r>
            <a:r>
              <a:rPr lang="en-US" sz="3000" dirty="0" smtClean="0"/>
              <a:t> </a:t>
            </a:r>
            <a:r>
              <a:rPr lang="en-US" sz="3000" dirty="0" err="1" smtClean="0"/>
              <a:t>като</a:t>
            </a:r>
            <a:r>
              <a:rPr lang="en-US" sz="3000" dirty="0" smtClean="0"/>
              <a:t> </a:t>
            </a:r>
            <a:r>
              <a:rPr lang="en-US" sz="3000" dirty="0" err="1" smtClean="0"/>
              <a:t>основен</a:t>
            </a:r>
            <a:r>
              <a:rPr lang="en-US" sz="3000" dirty="0" smtClean="0"/>
              <a:t> </a:t>
            </a:r>
            <a:r>
              <a:rPr lang="en-US" sz="3000" dirty="0" err="1" smtClean="0"/>
              <a:t>басист</a:t>
            </a:r>
            <a:r>
              <a:rPr lang="en-US" sz="3000" dirty="0" smtClean="0"/>
              <a:t> и </a:t>
            </a:r>
            <a:r>
              <a:rPr lang="bg-BG" sz="3000" dirty="0" smtClean="0"/>
              <a:t>в </a:t>
            </a:r>
            <a:r>
              <a:rPr lang="en-US" sz="3000" dirty="0" smtClean="0"/>
              <a:t> </a:t>
            </a:r>
            <a:r>
              <a:rPr lang="bg-BG" sz="3000" u="sng" dirty="0" smtClean="0"/>
              <a:t>„</a:t>
            </a:r>
            <a:r>
              <a:rPr lang="en-US" sz="3000" u="sng" dirty="0" smtClean="0"/>
              <a:t>The </a:t>
            </a:r>
            <a:r>
              <a:rPr lang="en-US" sz="3000" u="sng" dirty="0" err="1" smtClean="0"/>
              <a:t>Tarricates</a:t>
            </a:r>
            <a:r>
              <a:rPr lang="en-US" sz="3000" u="sng" dirty="0" smtClean="0"/>
              <a:t> </a:t>
            </a:r>
            <a:r>
              <a:rPr lang="bg-BG" sz="3000" u="sng" dirty="0" smtClean="0"/>
              <a:t>“</a:t>
            </a:r>
            <a:r>
              <a:rPr lang="en-US" sz="3000" dirty="0" smtClean="0"/>
              <a:t> </a:t>
            </a:r>
            <a:r>
              <a:rPr lang="en-US" sz="3000" dirty="0" err="1" smtClean="0"/>
              <a:t>като</a:t>
            </a:r>
            <a:r>
              <a:rPr lang="en-US" sz="3000" dirty="0" smtClean="0"/>
              <a:t> </a:t>
            </a:r>
            <a:r>
              <a:rPr lang="en-US" sz="3000" dirty="0" err="1" smtClean="0"/>
              <a:t>втори</a:t>
            </a:r>
            <a:r>
              <a:rPr lang="en-US" sz="3000" dirty="0" smtClean="0"/>
              <a:t> </a:t>
            </a:r>
            <a:r>
              <a:rPr lang="en-US" sz="3000" dirty="0" err="1" smtClean="0"/>
              <a:t>басист</a:t>
            </a:r>
            <a:r>
              <a:rPr lang="en-US" sz="3000" dirty="0" smtClean="0"/>
              <a:t>, а с </a:t>
            </a:r>
            <a:r>
              <a:rPr lang="en-US" sz="3000" dirty="0" err="1" smtClean="0"/>
              <a:t>приятели</a:t>
            </a:r>
            <a:r>
              <a:rPr lang="en-US" sz="3000" dirty="0" smtClean="0"/>
              <a:t> </a:t>
            </a:r>
            <a:r>
              <a:rPr lang="en-US" sz="3000" dirty="0" err="1" smtClean="0"/>
              <a:t>се</a:t>
            </a:r>
            <a:r>
              <a:rPr lang="en-US" sz="3000" dirty="0" smtClean="0"/>
              <a:t> </a:t>
            </a:r>
            <a:r>
              <a:rPr lang="en-US" sz="3000" dirty="0" err="1" smtClean="0"/>
              <a:t>опитваме</a:t>
            </a:r>
            <a:r>
              <a:rPr lang="en-US" sz="3000" dirty="0" smtClean="0"/>
              <a:t> </a:t>
            </a:r>
            <a:r>
              <a:rPr lang="en-US" sz="3000" dirty="0" err="1" smtClean="0"/>
              <a:t>да</a:t>
            </a:r>
            <a:r>
              <a:rPr lang="en-US" sz="3000" dirty="0" smtClean="0"/>
              <a:t> </a:t>
            </a:r>
            <a:r>
              <a:rPr lang="en-US" sz="3000" dirty="0" err="1" smtClean="0"/>
              <a:t>възродим</a:t>
            </a:r>
            <a:r>
              <a:rPr lang="en-US" sz="3000" dirty="0" smtClean="0"/>
              <a:t> </a:t>
            </a:r>
            <a:r>
              <a:rPr lang="en-US" sz="3000" u="sng" dirty="0" err="1" smtClean="0">
                <a:hlinkClick r:id="rId2"/>
              </a:rPr>
              <a:t>книгите-игри</a:t>
            </a:r>
            <a:r>
              <a:rPr lang="en-US" sz="3000" dirty="0" smtClean="0"/>
              <a:t>, </a:t>
            </a:r>
            <a:r>
              <a:rPr lang="en-US" sz="3000" dirty="0" err="1" smtClean="0"/>
              <a:t>които</a:t>
            </a:r>
            <a:r>
              <a:rPr lang="en-US" sz="3000" dirty="0" smtClean="0"/>
              <a:t> </a:t>
            </a:r>
            <a:r>
              <a:rPr lang="en-US" sz="3000" dirty="0" err="1" smtClean="0"/>
              <a:t>бяха</a:t>
            </a:r>
            <a:r>
              <a:rPr lang="en-US" sz="3000" dirty="0" smtClean="0"/>
              <a:t> </a:t>
            </a:r>
            <a:r>
              <a:rPr lang="en-US" sz="3000" dirty="0" err="1" smtClean="0"/>
              <a:t>доста</a:t>
            </a:r>
            <a:r>
              <a:rPr lang="en-US" sz="3000" dirty="0" smtClean="0"/>
              <a:t> </a:t>
            </a:r>
            <a:r>
              <a:rPr lang="en-US" sz="3000" dirty="0" err="1" smtClean="0"/>
              <a:t>популярни</a:t>
            </a:r>
            <a:r>
              <a:rPr lang="en-US" sz="3000" dirty="0" smtClean="0"/>
              <a:t> 90-те.</a:t>
            </a:r>
            <a:endParaRPr lang="bg-BG" sz="3000" noProof="1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r="45000"/>
          <a:stretch/>
        </p:blipFill>
        <p:spPr>
          <a:xfrm>
            <a:off x="8782734" y="1600200"/>
            <a:ext cx="3030620" cy="3673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109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151121"/>
            <a:ext cx="8266199" cy="5570355"/>
          </a:xfrm>
        </p:spPr>
        <p:txBody>
          <a:bodyPr>
            <a:normAutofit fontScale="92500" lnSpcReduction="20000"/>
          </a:bodyPr>
          <a:lstStyle/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bg-BG" sz="3700" b="1" noProof="1" smtClean="0">
                <a:solidFill>
                  <a:schemeClr val="tx2">
                    <a:lumMod val="75000"/>
                  </a:schemeClr>
                </a:solidFill>
              </a:rPr>
              <a:t>Андрей Благоев</a:t>
            </a:r>
            <a:endParaRPr lang="en-US" sz="3700" b="1" noProof="1" smtClean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sz="3200" dirty="0" err="1" smtClean="0"/>
              <a:t>Завърши</a:t>
            </a:r>
            <a:r>
              <a:rPr lang="bg-BG" sz="3200" dirty="0" smtClean="0"/>
              <a:t>х</a:t>
            </a:r>
            <a:r>
              <a:rPr lang="en-US" sz="3200" dirty="0" smtClean="0"/>
              <a:t> </a:t>
            </a:r>
            <a:r>
              <a:rPr lang="en-US" sz="3200" dirty="0" err="1" smtClean="0"/>
              <a:t>математическа</a:t>
            </a:r>
            <a:r>
              <a:rPr lang="en-US" sz="3200" dirty="0" smtClean="0"/>
              <a:t> </a:t>
            </a:r>
            <a:r>
              <a:rPr lang="en-US" sz="3200" dirty="0" err="1"/>
              <a:t>гимназия</a:t>
            </a:r>
            <a:r>
              <a:rPr lang="en-US" sz="3200" dirty="0"/>
              <a:t> </a:t>
            </a:r>
            <a:r>
              <a:rPr lang="en-US" sz="3200" dirty="0" err="1"/>
              <a:t>през</a:t>
            </a:r>
            <a:r>
              <a:rPr lang="en-US" sz="3200" dirty="0"/>
              <a:t> 2004г., </a:t>
            </a:r>
            <a:r>
              <a:rPr lang="en-US" sz="3200" dirty="0" err="1"/>
              <a:t>след</a:t>
            </a:r>
            <a:r>
              <a:rPr lang="en-US" sz="3200" dirty="0"/>
              <a:t> </a:t>
            </a:r>
            <a:r>
              <a:rPr lang="en-US" sz="3200" dirty="0" smtClean="0"/>
              <a:t>к</a:t>
            </a:r>
            <a:r>
              <a:rPr lang="bg-BG" sz="3200" dirty="0" smtClean="0"/>
              <a:t>оето</a:t>
            </a:r>
            <a:r>
              <a:rPr lang="en-US" sz="3200" dirty="0" smtClean="0"/>
              <a:t> </a:t>
            </a:r>
            <a:r>
              <a:rPr lang="en-US" sz="3200" dirty="0" err="1"/>
              <a:t>се</a:t>
            </a:r>
            <a:r>
              <a:rPr lang="en-US" sz="3200" dirty="0"/>
              <a:t> </a:t>
            </a:r>
            <a:r>
              <a:rPr lang="en-US" sz="3200" dirty="0" err="1"/>
              <a:t>записах</a:t>
            </a:r>
            <a:r>
              <a:rPr lang="en-US" sz="3200" dirty="0"/>
              <a:t> в </a:t>
            </a:r>
            <a:r>
              <a:rPr lang="en-US" sz="3200" dirty="0" err="1"/>
              <a:t>Технически</a:t>
            </a:r>
            <a:r>
              <a:rPr lang="en-US" sz="3200" dirty="0"/>
              <a:t> </a:t>
            </a:r>
            <a:r>
              <a:rPr lang="en-US" sz="3200" dirty="0" err="1"/>
              <a:t>Университет</a:t>
            </a:r>
            <a:r>
              <a:rPr lang="en-US" sz="3200" dirty="0"/>
              <a:t> - </a:t>
            </a:r>
            <a:r>
              <a:rPr lang="en-US" sz="3200" dirty="0" err="1"/>
              <a:t>София</a:t>
            </a:r>
            <a:r>
              <a:rPr lang="en-US" sz="3200" dirty="0"/>
              <a:t>. </a:t>
            </a:r>
            <a:r>
              <a:rPr lang="en-US" sz="3200" dirty="0" err="1"/>
              <a:t>Там</a:t>
            </a:r>
            <a:r>
              <a:rPr lang="en-US" sz="3200" dirty="0"/>
              <a:t> </a:t>
            </a:r>
            <a:r>
              <a:rPr lang="en-US" sz="3200" dirty="0" err="1"/>
              <a:t>се</a:t>
            </a:r>
            <a:r>
              <a:rPr lang="en-US" sz="3200" dirty="0"/>
              <a:t> </a:t>
            </a:r>
            <a:r>
              <a:rPr lang="en-US" sz="3200" dirty="0" err="1"/>
              <a:t>дипломирах</a:t>
            </a:r>
            <a:r>
              <a:rPr lang="en-US" sz="3200" dirty="0"/>
              <a:t> </a:t>
            </a:r>
            <a:r>
              <a:rPr lang="en-US" sz="3200" dirty="0" err="1"/>
              <a:t>през</a:t>
            </a:r>
            <a:r>
              <a:rPr lang="en-US" sz="3200" dirty="0"/>
              <a:t> 2009г. </a:t>
            </a:r>
            <a:r>
              <a:rPr lang="en-US" sz="3200" dirty="0" err="1"/>
              <a:t>като</a:t>
            </a:r>
            <a:r>
              <a:rPr lang="en-US" sz="3200" dirty="0"/>
              <a:t> </a:t>
            </a:r>
            <a:r>
              <a:rPr lang="en-US" sz="3200" dirty="0" err="1"/>
              <a:t>авио-инженер</a:t>
            </a:r>
            <a:r>
              <a:rPr lang="en-US" sz="3200" dirty="0"/>
              <a:t>.</a:t>
            </a:r>
          </a:p>
          <a:p>
            <a:r>
              <a:rPr lang="en-US" sz="3200" dirty="0" err="1"/>
              <a:t>Започнах</a:t>
            </a:r>
            <a:r>
              <a:rPr lang="en-US" sz="3200" dirty="0"/>
              <a:t> </a:t>
            </a:r>
            <a:r>
              <a:rPr lang="en-US" sz="3200" dirty="0" err="1"/>
              <a:t>да</a:t>
            </a:r>
            <a:r>
              <a:rPr lang="en-US" sz="3200" dirty="0"/>
              <a:t> </a:t>
            </a:r>
            <a:r>
              <a:rPr lang="en-US" sz="3200" dirty="0" err="1"/>
              <a:t>се</a:t>
            </a:r>
            <a:r>
              <a:rPr lang="en-US" sz="3200" dirty="0"/>
              <a:t> </a:t>
            </a:r>
            <a:r>
              <a:rPr lang="en-US" sz="3200" dirty="0" err="1"/>
              <a:t>занимавам</a:t>
            </a:r>
            <a:r>
              <a:rPr lang="en-US" sz="3200" dirty="0"/>
              <a:t> </a:t>
            </a:r>
            <a:r>
              <a:rPr lang="en-US" sz="3200" dirty="0" err="1"/>
              <a:t>да</a:t>
            </a:r>
            <a:r>
              <a:rPr lang="en-US" sz="3200" dirty="0"/>
              <a:t> </a:t>
            </a:r>
            <a:r>
              <a:rPr lang="en-US" sz="3200" dirty="0" err="1"/>
              <a:t>уча</a:t>
            </a:r>
            <a:r>
              <a:rPr lang="en-US" sz="3200" dirty="0"/>
              <a:t> </a:t>
            </a:r>
            <a:r>
              <a:rPr lang="en-US" sz="3200" dirty="0" err="1"/>
              <a:t>програмиране</a:t>
            </a:r>
            <a:r>
              <a:rPr lang="en-US" sz="3200" dirty="0"/>
              <a:t> в </a:t>
            </a:r>
            <a:r>
              <a:rPr lang="en-US" sz="3200" dirty="0" err="1"/>
              <a:t>Телерик</a:t>
            </a:r>
            <a:r>
              <a:rPr lang="en-US" sz="3200" dirty="0"/>
              <a:t> </a:t>
            </a:r>
            <a:r>
              <a:rPr lang="en-US" sz="3200" dirty="0" err="1"/>
              <a:t>преди</a:t>
            </a:r>
            <a:r>
              <a:rPr lang="en-US" sz="3200" dirty="0"/>
              <a:t> 4 </a:t>
            </a:r>
            <a:r>
              <a:rPr lang="en-US" sz="3200" dirty="0" err="1"/>
              <a:t>години</a:t>
            </a:r>
            <a:r>
              <a:rPr lang="en-US" sz="3200" dirty="0"/>
              <a:t>. В </a:t>
            </a:r>
            <a:r>
              <a:rPr lang="en-US" sz="3200" dirty="0" err="1"/>
              <a:t>СофтУни</a:t>
            </a:r>
            <a:r>
              <a:rPr lang="en-US" sz="3200" dirty="0"/>
              <a:t> </a:t>
            </a:r>
            <a:r>
              <a:rPr lang="en-US" sz="3200" dirty="0" err="1"/>
              <a:t>съм</a:t>
            </a:r>
            <a:r>
              <a:rPr lang="en-US" sz="3200" dirty="0"/>
              <a:t> </a:t>
            </a:r>
            <a:r>
              <a:rPr lang="en-US" sz="3200" dirty="0" err="1"/>
              <a:t>от</a:t>
            </a:r>
            <a:r>
              <a:rPr lang="en-US" sz="3200" dirty="0"/>
              <a:t> </a:t>
            </a:r>
            <a:r>
              <a:rPr lang="en-US" sz="3200" dirty="0" err="1"/>
              <a:t>втория</a:t>
            </a:r>
            <a:r>
              <a:rPr lang="en-US" sz="3200" dirty="0"/>
              <a:t> </a:t>
            </a:r>
            <a:r>
              <a:rPr lang="en-US" sz="3200" dirty="0" err="1" smtClean="0"/>
              <a:t>випуск</a:t>
            </a:r>
            <a:r>
              <a:rPr lang="bg-BG" sz="3200" dirty="0"/>
              <a:t> </a:t>
            </a:r>
            <a:r>
              <a:rPr lang="bg-BG" sz="3200" dirty="0" smtClean="0"/>
              <a:t>-</a:t>
            </a:r>
            <a:r>
              <a:rPr lang="en-US" sz="3200" dirty="0" smtClean="0"/>
              <a:t> </a:t>
            </a:r>
            <a:r>
              <a:rPr lang="en-US" sz="3200" dirty="0" err="1"/>
              <a:t>септември</a:t>
            </a:r>
            <a:r>
              <a:rPr lang="en-US" sz="3200" dirty="0"/>
              <a:t> 2014. В </a:t>
            </a:r>
            <a:r>
              <a:rPr lang="en-US" sz="3200" dirty="0" err="1"/>
              <a:t>края</a:t>
            </a:r>
            <a:r>
              <a:rPr lang="en-US" sz="3200" dirty="0"/>
              <a:t> </a:t>
            </a:r>
            <a:r>
              <a:rPr lang="en-US" sz="3200" dirty="0" err="1"/>
              <a:t>на</a:t>
            </a:r>
            <a:r>
              <a:rPr lang="en-US" sz="3200" dirty="0"/>
              <a:t> 2015г. </a:t>
            </a:r>
            <a:r>
              <a:rPr lang="en-US" sz="3200" dirty="0" err="1"/>
              <a:t>водих</a:t>
            </a:r>
            <a:r>
              <a:rPr lang="en-US" sz="3200" dirty="0"/>
              <a:t> </a:t>
            </a:r>
            <a:r>
              <a:rPr lang="en-US" sz="3200" dirty="0" err="1"/>
              <a:t>курса</a:t>
            </a:r>
            <a:r>
              <a:rPr lang="en-US" sz="3200" dirty="0"/>
              <a:t> </a:t>
            </a:r>
            <a:r>
              <a:rPr lang="en-US" sz="3200" dirty="0" err="1"/>
              <a:t>по</a:t>
            </a:r>
            <a:r>
              <a:rPr lang="en-US" sz="3200" dirty="0"/>
              <a:t> </a:t>
            </a:r>
            <a:r>
              <a:rPr lang="en-US" sz="3200" dirty="0" err="1"/>
              <a:t>Основи</a:t>
            </a:r>
            <a:r>
              <a:rPr lang="en-US" sz="3200" dirty="0"/>
              <a:t> </a:t>
            </a:r>
            <a:r>
              <a:rPr lang="en-US" sz="3200" dirty="0" err="1"/>
              <a:t>на</a:t>
            </a:r>
            <a:r>
              <a:rPr lang="en-US" sz="3200" dirty="0"/>
              <a:t> </a:t>
            </a:r>
            <a:r>
              <a:rPr lang="en-US" sz="3200" dirty="0" err="1"/>
              <a:t>програмирането</a:t>
            </a:r>
            <a:r>
              <a:rPr lang="en-US" sz="3200" dirty="0"/>
              <a:t> в </a:t>
            </a:r>
            <a:r>
              <a:rPr lang="en-US" sz="3200" dirty="0" err="1"/>
              <a:t>Кюстендил</a:t>
            </a:r>
            <a:r>
              <a:rPr lang="en-US" sz="3200" dirty="0"/>
              <a:t>.</a:t>
            </a:r>
          </a:p>
          <a:p>
            <a:r>
              <a:rPr lang="en-US" sz="3200" dirty="0" err="1"/>
              <a:t>Опит</a:t>
            </a:r>
            <a:r>
              <a:rPr lang="en-US" sz="3200" dirty="0"/>
              <a:t> с </a:t>
            </a:r>
            <a:r>
              <a:rPr lang="en-US" sz="3200" dirty="0" err="1"/>
              <a:t>езици</a:t>
            </a:r>
            <a:r>
              <a:rPr lang="en-US" sz="3200" dirty="0"/>
              <a:t> </a:t>
            </a:r>
            <a:r>
              <a:rPr lang="en-US" sz="3200" dirty="0" err="1"/>
              <a:t>за</a:t>
            </a:r>
            <a:r>
              <a:rPr lang="en-US" sz="3200" dirty="0"/>
              <a:t> </a:t>
            </a:r>
            <a:r>
              <a:rPr lang="en-US" sz="3200" dirty="0" err="1"/>
              <a:t>програмиране</a:t>
            </a:r>
            <a:r>
              <a:rPr lang="en-US" sz="3200" dirty="0"/>
              <a:t>: C#, HTML, CSS, Java, JavaScript, PHP, Python.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Преподаватели - Кюстендил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8682" y="1803400"/>
            <a:ext cx="3366930" cy="353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018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151121"/>
            <a:ext cx="8266199" cy="5570355"/>
          </a:xfrm>
        </p:spPr>
        <p:txBody>
          <a:bodyPr>
            <a:normAutofit fontScale="92500" lnSpcReduction="10000"/>
          </a:bodyPr>
          <a:lstStyle/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bg-BG" sz="3400" b="1" noProof="1" smtClean="0">
                <a:solidFill>
                  <a:schemeClr val="tx2">
                    <a:lumMod val="75000"/>
                  </a:schemeClr>
                </a:solidFill>
              </a:rPr>
              <a:t>Иван </a:t>
            </a:r>
            <a:r>
              <a:rPr lang="bg-BG" sz="3400" b="1" noProof="1">
                <a:solidFill>
                  <a:schemeClr val="tx2">
                    <a:lumMod val="75000"/>
                  </a:schemeClr>
                </a:solidFill>
              </a:rPr>
              <a:t>Томчев</a:t>
            </a:r>
            <a:endParaRPr lang="bg-BG" sz="3400" b="1" noProof="1" smtClean="0">
              <a:solidFill>
                <a:schemeClr val="tx2">
                  <a:lumMod val="75000"/>
                </a:schemeClr>
              </a:solidFill>
            </a:endParaRP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dirty="0" err="1"/>
              <a:t>Занимава</a:t>
            </a:r>
            <a:r>
              <a:rPr lang="en-US" sz="3200" dirty="0"/>
              <a:t> </a:t>
            </a:r>
            <a:r>
              <a:rPr lang="en-US" sz="3200" dirty="0" err="1"/>
              <a:t>се</a:t>
            </a:r>
            <a:r>
              <a:rPr lang="en-US" sz="3200" dirty="0"/>
              <a:t> </a:t>
            </a:r>
            <a:r>
              <a:rPr lang="en-US" sz="3200" dirty="0" err="1"/>
              <a:t>сериозно</a:t>
            </a:r>
            <a:r>
              <a:rPr lang="en-US" sz="3200" dirty="0"/>
              <a:t> с </a:t>
            </a:r>
            <a:r>
              <a:rPr lang="en-US" sz="3200" dirty="0" err="1"/>
              <a:t>програмиране</a:t>
            </a:r>
            <a:r>
              <a:rPr lang="en-US" sz="3200" dirty="0"/>
              <a:t> </a:t>
            </a:r>
            <a:r>
              <a:rPr lang="en-US" sz="3200" dirty="0" err="1"/>
              <a:t>от</a:t>
            </a:r>
            <a:r>
              <a:rPr lang="en-US" sz="3200" dirty="0"/>
              <a:t> 15 </a:t>
            </a:r>
            <a:r>
              <a:rPr lang="en-US" sz="3200" dirty="0" err="1"/>
              <a:t>годишен</a:t>
            </a:r>
            <a:r>
              <a:rPr lang="en-US" sz="3200" dirty="0"/>
              <a:t> </a:t>
            </a:r>
            <a:r>
              <a:rPr lang="en-US" sz="3200" dirty="0" err="1"/>
              <a:t>като</a:t>
            </a:r>
            <a:r>
              <a:rPr lang="en-US" sz="3200" dirty="0"/>
              <a:t> </a:t>
            </a:r>
            <a:r>
              <a:rPr lang="en-US" sz="3200" dirty="0" err="1"/>
              <a:t>последните</a:t>
            </a:r>
            <a:r>
              <a:rPr lang="en-US" sz="3200" dirty="0"/>
              <a:t> 10 </a:t>
            </a:r>
            <a:r>
              <a:rPr lang="en-US" sz="3200" dirty="0" err="1"/>
              <a:t>години</a:t>
            </a:r>
            <a:r>
              <a:rPr lang="en-US" sz="3200" dirty="0"/>
              <a:t> </a:t>
            </a:r>
            <a:r>
              <a:rPr lang="en-US" sz="3200" dirty="0" err="1"/>
              <a:t>също</a:t>
            </a:r>
            <a:r>
              <a:rPr lang="en-US" sz="3200" dirty="0"/>
              <a:t> </a:t>
            </a:r>
            <a:r>
              <a:rPr lang="en-US" sz="3200" dirty="0" err="1"/>
              <a:t>така</a:t>
            </a:r>
            <a:r>
              <a:rPr lang="en-US" sz="3200" dirty="0"/>
              <a:t> </a:t>
            </a:r>
            <a:r>
              <a:rPr lang="en-US" sz="3200" dirty="0" err="1"/>
              <a:t>се</a:t>
            </a:r>
            <a:r>
              <a:rPr lang="en-US" sz="3200" dirty="0"/>
              <a:t> </a:t>
            </a:r>
            <a:r>
              <a:rPr lang="en-US" sz="3200" dirty="0" err="1"/>
              <a:t>занимава</a:t>
            </a:r>
            <a:r>
              <a:rPr lang="en-US" sz="3200" dirty="0"/>
              <a:t> и </a:t>
            </a:r>
            <a:r>
              <a:rPr lang="en-US" sz="3200" dirty="0" err="1"/>
              <a:t>със</a:t>
            </a:r>
            <a:r>
              <a:rPr lang="en-US" sz="3200" dirty="0"/>
              <a:t> </a:t>
            </a:r>
            <a:r>
              <a:rPr lang="en-US" sz="3200" dirty="0" err="1"/>
              <a:t>създаване</a:t>
            </a:r>
            <a:r>
              <a:rPr lang="en-US" sz="3200" dirty="0"/>
              <a:t> </a:t>
            </a:r>
            <a:r>
              <a:rPr lang="en-US" sz="3200" dirty="0" err="1"/>
              <a:t>на</a:t>
            </a:r>
            <a:r>
              <a:rPr lang="en-US" sz="3200" dirty="0"/>
              <a:t> </a:t>
            </a:r>
            <a:r>
              <a:rPr lang="en-US" sz="3200" dirty="0" err="1"/>
              <a:t>хардуер</a:t>
            </a:r>
            <a:r>
              <a:rPr lang="en-US" sz="3200" dirty="0"/>
              <a:t> </a:t>
            </a:r>
            <a:r>
              <a:rPr lang="en-US" sz="3200" dirty="0" err="1"/>
              <a:t>за</a:t>
            </a:r>
            <a:r>
              <a:rPr lang="en-US" sz="3200" dirty="0"/>
              <a:t> </a:t>
            </a:r>
            <a:r>
              <a:rPr lang="en-US" sz="3200" dirty="0" err="1"/>
              <a:t>автоматизация</a:t>
            </a:r>
            <a:r>
              <a:rPr lang="en-US" sz="3200" dirty="0"/>
              <a:t> </a:t>
            </a:r>
            <a:r>
              <a:rPr lang="en-US" sz="3200" dirty="0" err="1"/>
              <a:t>на</a:t>
            </a:r>
            <a:r>
              <a:rPr lang="en-US" sz="3200" dirty="0"/>
              <a:t> </a:t>
            </a:r>
            <a:r>
              <a:rPr lang="en-US" sz="3200" dirty="0" err="1"/>
              <a:t>различни</a:t>
            </a:r>
            <a:r>
              <a:rPr lang="en-US" sz="3200" dirty="0"/>
              <a:t> </a:t>
            </a:r>
            <a:r>
              <a:rPr lang="en-US" sz="3200" dirty="0" err="1"/>
              <a:t>съоражения</a:t>
            </a:r>
            <a:r>
              <a:rPr lang="en-US" sz="3200" dirty="0"/>
              <a:t> (</a:t>
            </a:r>
            <a:r>
              <a:rPr lang="en-US" sz="3200" dirty="0" err="1"/>
              <a:t>от</a:t>
            </a:r>
            <a:r>
              <a:rPr lang="en-US" sz="3200" dirty="0"/>
              <a:t> </a:t>
            </a:r>
            <a:r>
              <a:rPr lang="en-US" sz="3200" dirty="0" err="1"/>
              <a:t>производствен</a:t>
            </a:r>
            <a:r>
              <a:rPr lang="en-US" sz="3200" dirty="0"/>
              <a:t> </a:t>
            </a:r>
            <a:r>
              <a:rPr lang="en-US" sz="3200" dirty="0" err="1"/>
              <a:t>процеси</a:t>
            </a:r>
            <a:r>
              <a:rPr lang="en-US" sz="3200" dirty="0"/>
              <a:t> </a:t>
            </a:r>
            <a:r>
              <a:rPr lang="en-US" sz="3200" dirty="0" err="1"/>
              <a:t>до</a:t>
            </a:r>
            <a:r>
              <a:rPr lang="en-US" sz="3200" dirty="0"/>
              <a:t> </a:t>
            </a:r>
            <a:r>
              <a:rPr lang="en-US" sz="3200" dirty="0" err="1"/>
              <a:t>gps</a:t>
            </a:r>
            <a:r>
              <a:rPr lang="en-US" sz="3200" dirty="0"/>
              <a:t> </a:t>
            </a:r>
            <a:r>
              <a:rPr lang="en-US" sz="3200" dirty="0" err="1"/>
              <a:t>системи</a:t>
            </a:r>
            <a:r>
              <a:rPr lang="en-US" sz="3200" dirty="0"/>
              <a:t>). 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dirty="0"/>
              <a:t>В </a:t>
            </a:r>
            <a:r>
              <a:rPr lang="en-US" sz="3200" dirty="0" err="1"/>
              <a:t>последните</a:t>
            </a:r>
            <a:r>
              <a:rPr lang="en-US" sz="3200" dirty="0"/>
              <a:t> </a:t>
            </a:r>
            <a:r>
              <a:rPr lang="en-US" sz="3200" dirty="0" err="1"/>
              <a:t>години</a:t>
            </a:r>
            <a:r>
              <a:rPr lang="en-US" sz="3200" dirty="0"/>
              <a:t> </a:t>
            </a:r>
            <a:r>
              <a:rPr lang="en-US" sz="3200" dirty="0" err="1"/>
              <a:t>основно</a:t>
            </a:r>
            <a:r>
              <a:rPr lang="en-US" sz="3200" dirty="0"/>
              <a:t> </a:t>
            </a:r>
            <a:r>
              <a:rPr lang="en-US" sz="3200" dirty="0" err="1"/>
              <a:t>пише</a:t>
            </a:r>
            <a:r>
              <a:rPr lang="en-US" sz="3200" dirty="0"/>
              <a:t> </a:t>
            </a:r>
            <a:r>
              <a:rPr lang="en-US" sz="3200" dirty="0" err="1"/>
              <a:t>на</a:t>
            </a:r>
            <a:r>
              <a:rPr lang="en-US" sz="3200" dirty="0"/>
              <a:t> PHP/Python/MySQL/</a:t>
            </a:r>
            <a:r>
              <a:rPr lang="en-US" sz="3200" dirty="0" err="1"/>
              <a:t>js</a:t>
            </a:r>
            <a:r>
              <a:rPr lang="en-US" sz="3200" dirty="0"/>
              <a:t>/jQuery. 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dirty="0" err="1"/>
              <a:t>През</a:t>
            </a:r>
            <a:r>
              <a:rPr lang="en-US" sz="3200" dirty="0"/>
              <a:t> </a:t>
            </a:r>
            <a:r>
              <a:rPr lang="en-US" sz="3200" dirty="0" err="1"/>
              <a:t>годините</a:t>
            </a:r>
            <a:r>
              <a:rPr lang="en-US" sz="3200" dirty="0"/>
              <a:t> е </a:t>
            </a:r>
            <a:r>
              <a:rPr lang="en-US" sz="3200" dirty="0" err="1"/>
              <a:t>създал</a:t>
            </a:r>
            <a:r>
              <a:rPr lang="en-US" sz="3200" dirty="0"/>
              <a:t> </a:t>
            </a:r>
            <a:r>
              <a:rPr lang="en-US" sz="3200" dirty="0" err="1"/>
              <a:t>различни</a:t>
            </a:r>
            <a:r>
              <a:rPr lang="en-US" sz="3200" dirty="0"/>
              <a:t> </a:t>
            </a:r>
            <a:r>
              <a:rPr lang="en-US" sz="3200" dirty="0" err="1"/>
              <a:t>по</a:t>
            </a:r>
            <a:r>
              <a:rPr lang="en-US" sz="3200" dirty="0"/>
              <a:t> </a:t>
            </a:r>
            <a:r>
              <a:rPr lang="en-US" sz="3200" dirty="0" err="1"/>
              <a:t>естество</a:t>
            </a:r>
            <a:r>
              <a:rPr lang="en-US" sz="3200" dirty="0"/>
              <a:t> </a:t>
            </a:r>
            <a:r>
              <a:rPr lang="en-US" sz="3200" dirty="0" err="1"/>
              <a:t>програми</a:t>
            </a:r>
            <a:r>
              <a:rPr lang="en-US" sz="3200" dirty="0"/>
              <a:t> и </a:t>
            </a:r>
            <a:r>
              <a:rPr lang="en-US" sz="3200" dirty="0" err="1"/>
              <a:t>приложения</a:t>
            </a:r>
            <a:r>
              <a:rPr lang="en-US" sz="3200" dirty="0"/>
              <a:t>, </a:t>
            </a:r>
            <a:r>
              <a:rPr lang="en-US" sz="3200" dirty="0" err="1"/>
              <a:t>които</a:t>
            </a:r>
            <a:r>
              <a:rPr lang="en-US" sz="3200" dirty="0"/>
              <a:t> </a:t>
            </a:r>
            <a:r>
              <a:rPr lang="en-US" sz="3200" dirty="0" err="1"/>
              <a:t>са</a:t>
            </a:r>
            <a:r>
              <a:rPr lang="en-US" sz="3200" dirty="0"/>
              <a:t> </a:t>
            </a:r>
            <a:r>
              <a:rPr lang="en-US" sz="3200" dirty="0" err="1"/>
              <a:t>улеснили</a:t>
            </a:r>
            <a:r>
              <a:rPr lang="en-US" sz="3200" dirty="0"/>
              <a:t> </a:t>
            </a:r>
            <a:r>
              <a:rPr lang="en-US" sz="3200" dirty="0" err="1"/>
              <a:t>една</a:t>
            </a:r>
            <a:r>
              <a:rPr lang="en-US" sz="3200" dirty="0"/>
              <a:t> </a:t>
            </a:r>
            <a:r>
              <a:rPr lang="en-US" sz="3200" dirty="0" err="1"/>
              <a:t>или</a:t>
            </a:r>
            <a:r>
              <a:rPr lang="en-US" sz="3200" dirty="0"/>
              <a:t> </a:t>
            </a:r>
            <a:r>
              <a:rPr lang="en-US" sz="3200" dirty="0" err="1"/>
              <a:t>друга</a:t>
            </a:r>
            <a:r>
              <a:rPr lang="en-US" sz="3200" dirty="0"/>
              <a:t> </a:t>
            </a:r>
            <a:r>
              <a:rPr lang="en-US" sz="3200" dirty="0" err="1"/>
              <a:t>компания</a:t>
            </a:r>
            <a:r>
              <a:rPr lang="en-US" sz="3200" dirty="0"/>
              <a:t> в </a:t>
            </a:r>
            <a:r>
              <a:rPr lang="en-US" sz="3200" dirty="0" err="1"/>
              <a:t>тяхното</a:t>
            </a:r>
            <a:r>
              <a:rPr lang="en-US" sz="3200" dirty="0"/>
              <a:t> </a:t>
            </a:r>
            <a:r>
              <a:rPr lang="en-US" sz="3200" dirty="0" err="1"/>
              <a:t>израстване</a:t>
            </a:r>
            <a:r>
              <a:rPr lang="en-US" sz="3200" dirty="0"/>
              <a:t> и </a:t>
            </a:r>
            <a:r>
              <a:rPr lang="en-US" sz="3200" dirty="0" err="1"/>
              <a:t>по</a:t>
            </a:r>
            <a:r>
              <a:rPr lang="en-US" sz="3200" dirty="0"/>
              <a:t> </a:t>
            </a:r>
            <a:r>
              <a:rPr lang="en-US" sz="3200" dirty="0" err="1"/>
              <a:t>лесното</a:t>
            </a:r>
            <a:r>
              <a:rPr lang="en-US" sz="3200" dirty="0"/>
              <a:t> </a:t>
            </a:r>
            <a:r>
              <a:rPr lang="en-US" sz="3200" dirty="0" err="1"/>
              <a:t>им</a:t>
            </a:r>
            <a:r>
              <a:rPr lang="en-US" sz="3200" dirty="0"/>
              <a:t> </a:t>
            </a:r>
            <a:r>
              <a:rPr lang="en-US" sz="3200" dirty="0" err="1"/>
              <a:t>функциониране</a:t>
            </a:r>
            <a:endParaRPr lang="bg-BG" sz="3200" noProof="1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Преподаватели - Сливен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2434" y="1905000"/>
            <a:ext cx="3352800" cy="35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135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65959" y="1009547"/>
            <a:ext cx="1905000" cy="1867366"/>
          </a:xfrm>
          <a:prstGeom prst="rect">
            <a:avLst/>
          </a:prstGeom>
        </p:spPr>
      </p:pic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80403" y="1051745"/>
            <a:ext cx="8494799" cy="5570358"/>
          </a:xfrm>
        </p:spPr>
        <p:txBody>
          <a:bodyPr>
            <a:normAutofit fontScale="47500" lnSpcReduction="20000"/>
          </a:bodyPr>
          <a:lstStyle/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bg-BG" sz="5100" b="1" noProof="1">
                <a:solidFill>
                  <a:schemeClr val="tx2">
                    <a:lumMod val="75000"/>
                  </a:schemeClr>
                </a:solidFill>
              </a:rPr>
              <a:t>Божидар </a:t>
            </a:r>
            <a:r>
              <a:rPr lang="bg-BG" sz="5100" b="1" noProof="1" smtClean="0">
                <a:solidFill>
                  <a:schemeClr val="tx2">
                    <a:lumMod val="75000"/>
                  </a:schemeClr>
                </a:solidFill>
              </a:rPr>
              <a:t>Бошнаков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ru-RU" sz="3600" noProof="1">
                <a:solidFill>
                  <a:srgbClr val="FFFFFF"/>
                </a:solidFill>
              </a:rPr>
              <a:t>Роден </a:t>
            </a:r>
            <a:r>
              <a:rPr lang="ru-RU" sz="3600" noProof="1" smtClean="0">
                <a:solidFill>
                  <a:srgbClr val="FFFFFF"/>
                </a:solidFill>
              </a:rPr>
              <a:t>в </a:t>
            </a:r>
            <a:r>
              <a:rPr lang="ru-RU" sz="3600" noProof="1">
                <a:solidFill>
                  <a:srgbClr val="FFFFFF"/>
                </a:solidFill>
              </a:rPr>
              <a:t>Габрово. </a:t>
            </a:r>
            <a:r>
              <a:rPr lang="ru-RU" sz="3600" noProof="1" smtClean="0">
                <a:solidFill>
                  <a:srgbClr val="FFFFFF"/>
                </a:solidFill>
              </a:rPr>
              <a:t>Завършил е МГ Габрово и се занимава с </a:t>
            </a:r>
            <a:r>
              <a:rPr lang="ru-RU" sz="3600" noProof="1">
                <a:solidFill>
                  <a:srgbClr val="FFFFFF"/>
                </a:solidFill>
              </a:rPr>
              <a:t>програмиране от около  7-8 години. Работил е и за едни от най-големите Drupal проекти в глобален </a:t>
            </a:r>
            <a:r>
              <a:rPr lang="ru-RU" sz="3600" noProof="1" smtClean="0">
                <a:solidFill>
                  <a:srgbClr val="FFFFFF"/>
                </a:solidFill>
              </a:rPr>
              <a:t>мащаб. Обича да се катери по планини и вярва </a:t>
            </a:r>
            <a:r>
              <a:rPr lang="ru-RU" sz="3600" noProof="1">
                <a:solidFill>
                  <a:srgbClr val="FFFFFF"/>
                </a:solidFill>
              </a:rPr>
              <a:t>в BDD (Behaviour Driven Development) </a:t>
            </a:r>
            <a:r>
              <a:rPr lang="ru-RU" sz="3600" noProof="1" smtClean="0">
                <a:solidFill>
                  <a:srgbClr val="FFFFFF"/>
                </a:solidFill>
              </a:rPr>
              <a:t>.</a:t>
            </a:r>
            <a:endParaRPr lang="bg-BG" sz="3600" b="1" noProof="1">
              <a:solidFill>
                <a:schemeClr val="tx2">
                  <a:lumMod val="75000"/>
                </a:schemeClr>
              </a:solidFill>
            </a:endParaRP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bg-BG" sz="5100" b="1" noProof="1" smtClean="0">
                <a:solidFill>
                  <a:schemeClr val="tx2">
                    <a:lumMod val="75000"/>
                  </a:schemeClr>
                </a:solidFill>
              </a:rPr>
              <a:t>Ивайло </a:t>
            </a:r>
            <a:r>
              <a:rPr lang="bg-BG" sz="5100" b="1" noProof="1">
                <a:solidFill>
                  <a:schemeClr val="tx2">
                    <a:lumMod val="75000"/>
                  </a:schemeClr>
                </a:solidFill>
              </a:rPr>
              <a:t>Кадийски</a:t>
            </a:r>
            <a:endParaRPr lang="en-US" sz="5100" b="1" noProof="1" smtClean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bg-BG" sz="3600" dirty="0" smtClean="0"/>
              <a:t>Роден </a:t>
            </a:r>
            <a:r>
              <a:rPr lang="bg-BG" sz="3600" dirty="0"/>
              <a:t>съм, живея и работя в Габрово. Занимавам се с програмиране от 3 години, като имам опит със C#, JavaScript, PHP. Повечето от опита ми се основава на 'freelance', като професионалната си кариера градя тепърва в FFW като PHP Developer.  Позитивен съм и не смятам, че за да си програмист е нужно да си надарен математик - напротив, нужно е само желание и всеки който го има е добре дошъл да сподели моя опит.</a:t>
            </a:r>
            <a:endParaRPr lang="en-US" sz="3600" dirty="0"/>
          </a:p>
          <a:p>
            <a:pPr marL="304747" lvl="1" indent="-304747">
              <a:buClr>
                <a:srgbClr val="F2B254"/>
              </a:buClr>
              <a:buSzPct val="100000"/>
            </a:pPr>
            <a:r>
              <a:rPr lang="bg-BG" sz="5100" dirty="0"/>
              <a:t> </a:t>
            </a:r>
            <a:r>
              <a:rPr lang="bg-BG" sz="5100" b="1" noProof="1">
                <a:solidFill>
                  <a:schemeClr val="tx2">
                    <a:lumMod val="75000"/>
                  </a:schemeClr>
                </a:solidFill>
              </a:rPr>
              <a:t>Никола</a:t>
            </a:r>
            <a:r>
              <a:rPr lang="en-US" sz="5100" b="1" noProof="1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bg-BG" sz="5100" b="1" noProof="1" smtClean="0">
                <a:solidFill>
                  <a:schemeClr val="tx2">
                    <a:lumMod val="75000"/>
                  </a:schemeClr>
                </a:solidFill>
              </a:rPr>
              <a:t>Бинтев</a:t>
            </a:r>
            <a:endParaRPr lang="en-US" sz="5100" dirty="0"/>
          </a:p>
          <a:p>
            <a:r>
              <a:rPr lang="bg-BG" sz="3600" dirty="0" smtClean="0"/>
              <a:t>Занимавам </a:t>
            </a:r>
            <a:r>
              <a:rPr lang="bg-BG" sz="3600" dirty="0"/>
              <a:t>се с  ИТ професионално от 2014. Имам опит в програмирането със езици </a:t>
            </a:r>
            <a:r>
              <a:rPr lang="bg-BG" sz="3600" dirty="0" smtClean="0"/>
              <a:t>като C</a:t>
            </a:r>
            <a:r>
              <a:rPr lang="bg-BG" sz="3600" dirty="0"/>
              <a:t>#, Java и PHP. В момента работя като PHP Developer във FFW, където имам честта да бъда част от страхотен екип. Вярвам в Open-Source технологиите.</a:t>
            </a:r>
            <a:endParaRPr lang="en-US" sz="3600" dirty="0"/>
          </a:p>
          <a:p>
            <a:r>
              <a:rPr lang="bg-BG" sz="3600" dirty="0"/>
              <a:t>Смятям, че работата ми е едно от хобитата и твърдя, че няма проблем, който не може да бъде решен. Винаги съм готов да споделя своите знания, както и </a:t>
            </a:r>
            <a:r>
              <a:rPr lang="bg-BG" sz="3600" dirty="0" smtClean="0"/>
              <a:t>да </a:t>
            </a:r>
            <a:r>
              <a:rPr lang="bg-BG" sz="3600" dirty="0"/>
              <a:t>придобия нови.</a:t>
            </a:r>
            <a:endParaRPr lang="bg-BG" sz="8800" noProof="1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Преподаватели - Габрово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66648" y="4968879"/>
            <a:ext cx="1938881" cy="1752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4571" y="2967038"/>
            <a:ext cx="1909762" cy="1909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013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151121"/>
            <a:ext cx="8266199" cy="5570355"/>
          </a:xfrm>
        </p:spPr>
        <p:txBody>
          <a:bodyPr>
            <a:normAutofit/>
          </a:bodyPr>
          <a:lstStyle/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bg-BG" sz="3400" b="1" noProof="1">
                <a:solidFill>
                  <a:schemeClr val="tx2">
                    <a:lumMod val="75000"/>
                  </a:schemeClr>
                </a:solidFill>
              </a:rPr>
              <a:t>Габриела </a:t>
            </a:r>
            <a:r>
              <a:rPr lang="bg-BG" sz="3400" b="1" noProof="1" smtClean="0">
                <a:solidFill>
                  <a:schemeClr val="tx2">
                    <a:lumMod val="75000"/>
                  </a:schemeClr>
                </a:solidFill>
              </a:rPr>
              <a:t>Чотова</a:t>
            </a:r>
            <a:endParaRPr lang="en-US" sz="3400" b="1" noProof="1" smtClean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sz="3600" dirty="0" err="1"/>
              <a:t>Завършила</a:t>
            </a:r>
            <a:r>
              <a:rPr lang="en-US" sz="3600" dirty="0"/>
              <a:t> </a:t>
            </a:r>
            <a:r>
              <a:rPr lang="en-US" sz="3600" dirty="0" err="1"/>
              <a:t>съм</a:t>
            </a:r>
            <a:r>
              <a:rPr lang="en-US" sz="3600" dirty="0"/>
              <a:t> </a:t>
            </a:r>
            <a:r>
              <a:rPr lang="en-US" sz="3600" dirty="0" err="1"/>
              <a:t>бакалавър</a:t>
            </a:r>
            <a:r>
              <a:rPr lang="en-US" sz="3600" dirty="0"/>
              <a:t> "</a:t>
            </a:r>
            <a:r>
              <a:rPr lang="en-US" sz="3600" dirty="0" err="1"/>
              <a:t>Математика</a:t>
            </a:r>
            <a:r>
              <a:rPr lang="en-US" sz="3600" dirty="0"/>
              <a:t> и </a:t>
            </a:r>
            <a:r>
              <a:rPr lang="en-US" sz="3600" dirty="0" err="1"/>
              <a:t>информатика</a:t>
            </a:r>
            <a:r>
              <a:rPr lang="en-US" sz="3600" dirty="0"/>
              <a:t>", </a:t>
            </a:r>
            <a:r>
              <a:rPr lang="en-US" sz="3600" dirty="0" err="1"/>
              <a:t>магистър</a:t>
            </a:r>
            <a:r>
              <a:rPr lang="en-US" sz="3600" dirty="0"/>
              <a:t> "</a:t>
            </a:r>
            <a:r>
              <a:rPr lang="en-US" sz="3600" dirty="0" err="1"/>
              <a:t>Компютърна</a:t>
            </a:r>
            <a:r>
              <a:rPr lang="en-US" sz="3600" dirty="0"/>
              <a:t> </a:t>
            </a:r>
            <a:r>
              <a:rPr lang="en-US" sz="3600" dirty="0" err="1"/>
              <a:t>мултимедия</a:t>
            </a:r>
            <a:r>
              <a:rPr lang="en-US" sz="3600" dirty="0"/>
              <a:t>".</a:t>
            </a:r>
          </a:p>
          <a:p>
            <a:r>
              <a:rPr lang="en-US" sz="3600" dirty="0" err="1"/>
              <a:t>Учител</a:t>
            </a:r>
            <a:r>
              <a:rPr lang="en-US" sz="3600" dirty="0"/>
              <a:t> </a:t>
            </a:r>
            <a:r>
              <a:rPr lang="en-US" sz="3600" dirty="0" err="1"/>
              <a:t>съм</a:t>
            </a:r>
            <a:r>
              <a:rPr lang="en-US" sz="3600" dirty="0"/>
              <a:t> </a:t>
            </a:r>
            <a:r>
              <a:rPr lang="en-US" sz="3600" dirty="0" err="1"/>
              <a:t>от</a:t>
            </a:r>
            <a:r>
              <a:rPr lang="en-US" sz="3600" dirty="0"/>
              <a:t> 3 </a:t>
            </a:r>
            <a:r>
              <a:rPr lang="en-US" sz="3600" dirty="0" err="1"/>
              <a:t>години</a:t>
            </a:r>
            <a:r>
              <a:rPr lang="en-US" sz="3600" dirty="0"/>
              <a:t> и </a:t>
            </a:r>
            <a:r>
              <a:rPr lang="en-US" sz="3600" dirty="0" err="1"/>
              <a:t>половина</a:t>
            </a:r>
            <a:r>
              <a:rPr lang="en-US" sz="3600" dirty="0"/>
              <a:t> в ПГЕЕ "М. В. </a:t>
            </a:r>
            <a:r>
              <a:rPr lang="en-US" sz="3600" dirty="0" err="1"/>
              <a:t>Ломоносов</a:t>
            </a:r>
            <a:r>
              <a:rPr lang="en-US" sz="3600" dirty="0"/>
              <a:t>". 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Преподаватели – Горна Оряховица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6670" y="1607639"/>
            <a:ext cx="2619742" cy="4657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186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bg-BG" dirty="0" smtClean="0"/>
              <a:t>Цели на курса</a:t>
            </a:r>
            <a:endParaRPr lang="en-US" dirty="0"/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bg-BG" dirty="0" smtClean="0"/>
              <a:t>Учебна програма</a:t>
            </a:r>
            <a:endParaRPr lang="en-US" dirty="0"/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bg-BG" dirty="0" smtClean="0"/>
              <a:t>Преподаватели</a:t>
            </a:r>
            <a:endParaRPr lang="en-US" dirty="0"/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bg-BG" dirty="0" smtClean="0"/>
              <a:t>Изпити</a:t>
            </a:r>
            <a:r>
              <a:rPr lang="en-US" dirty="0" smtClean="0"/>
              <a:t> </a:t>
            </a:r>
            <a:r>
              <a:rPr lang="bg-BG" dirty="0" smtClean="0"/>
              <a:t>и оценяване</a:t>
            </a:r>
            <a:endParaRPr lang="en-US" dirty="0"/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bg-BG" dirty="0" smtClean="0"/>
              <a:t>Учебни ресурси</a:t>
            </a:r>
            <a:endParaRPr lang="en-US" dirty="0"/>
          </a:p>
        </p:txBody>
      </p:sp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 smtClean="0"/>
              <a:t>Съдържание</a:t>
            </a:r>
            <a:endParaRPr lang="bg-B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67218" y="4499718"/>
            <a:ext cx="3963437" cy="1546243"/>
          </a:xfrm>
          <a:prstGeom prst="rect">
            <a:avLst/>
          </a:prstGeom>
          <a:effectLst>
            <a:softEdge rad="317500"/>
          </a:effec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96437" y="1466848"/>
            <a:ext cx="1905000" cy="209962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04211" y="1624512"/>
            <a:ext cx="3429001" cy="4421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683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Студенти с топ резултати от минали випуски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Ментори и асистенти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50" r="2500"/>
          <a:stretch/>
        </p:blipFill>
        <p:spPr>
          <a:xfrm>
            <a:off x="608012" y="3331434"/>
            <a:ext cx="5867400" cy="304123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122" name="Picture 2" descr="http://m.netinfo.bg/media/images/15568/15568294/655-402-a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8336" y="3360011"/>
            <a:ext cx="4908676" cy="301265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http://ibnamoo.com/wp-content/uploads/2015/05/mentor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532812" y="1170168"/>
            <a:ext cx="2686768" cy="2037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0990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826398"/>
            <a:ext cx="8938472" cy="820600"/>
          </a:xfrm>
        </p:spPr>
        <p:txBody>
          <a:bodyPr/>
          <a:lstStyle/>
          <a:p>
            <a:r>
              <a:rPr lang="bg-BG" dirty="0" smtClean="0"/>
              <a:t>Основи на програмирането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446212" y="5681766"/>
            <a:ext cx="8938472" cy="719034"/>
          </a:xfrm>
        </p:spPr>
        <p:txBody>
          <a:bodyPr/>
          <a:lstStyle/>
          <a:p>
            <a:r>
              <a:rPr lang="bg-BG" dirty="0" smtClean="0"/>
              <a:t>Домашни</a:t>
            </a:r>
            <a:r>
              <a:rPr lang="bg-BG" smtClean="0"/>
              <a:t>, изпити </a:t>
            </a:r>
            <a:r>
              <a:rPr lang="bg-BG" dirty="0" smtClean="0"/>
              <a:t>и оценяване</a:t>
            </a:r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850656" y="1028500"/>
            <a:ext cx="2411312" cy="3414124"/>
          </a:xfrm>
          <a:prstGeom prst="roundRect">
            <a:avLst>
              <a:gd name="adj" fmla="val 5518"/>
            </a:avLst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368" y="1384650"/>
            <a:ext cx="3817644" cy="2701824"/>
          </a:xfrm>
          <a:prstGeom prst="roundRect">
            <a:avLst>
              <a:gd name="adj" fmla="val 3945"/>
            </a:avLst>
          </a:prstGeom>
          <a:effectLst>
            <a:softEdge rad="63500"/>
          </a:effectLst>
        </p:spPr>
      </p:pic>
      <p:pic>
        <p:nvPicPr>
          <p:cNvPr id="3080" name="Picture 8" descr="https://softuni.bg/Files/UserFiles/ImageGallery/c-sharp-course-march-2014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4612" y="1448505"/>
            <a:ext cx="3879356" cy="2574114"/>
          </a:xfrm>
          <a:prstGeom prst="roundRect">
            <a:avLst>
              <a:gd name="adj" fmla="val 3945"/>
            </a:avLst>
          </a:prstGeom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3172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dirty="0" smtClean="0"/>
              <a:t>Упражненията са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много важни</a:t>
            </a:r>
            <a:r>
              <a:rPr lang="en-US" dirty="0" smtClean="0"/>
              <a:t>!</a:t>
            </a:r>
          </a:p>
          <a:p>
            <a:pPr lvl="1"/>
            <a:r>
              <a:rPr lang="bg-BG" dirty="0" smtClean="0"/>
              <a:t>Програмирането се учи с писане,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много писане</a:t>
            </a:r>
            <a:r>
              <a:rPr lang="bg-BG" dirty="0" smtClean="0"/>
              <a:t>!</a:t>
            </a:r>
          </a:p>
          <a:p>
            <a:pPr lvl="1"/>
            <a:r>
              <a:rPr lang="bg-BG" dirty="0" smtClean="0"/>
              <a:t>Трябва да програмирате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всеки ден</a:t>
            </a:r>
            <a:r>
              <a:rPr lang="bg-BG" dirty="0" smtClean="0"/>
              <a:t>!</a:t>
            </a:r>
            <a:endParaRPr lang="en-US" dirty="0" smtClean="0"/>
          </a:p>
          <a:p>
            <a:r>
              <a:rPr lang="bg-BG" dirty="0" smtClean="0"/>
              <a:t>Във всяко учебно занятие има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задачи</a:t>
            </a:r>
            <a:endParaRPr lang="en-US" dirty="0" smtClean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bg-BG" dirty="0" smtClean="0"/>
              <a:t>Решаваме част от задачите в клас</a:t>
            </a:r>
            <a:endParaRPr lang="en-US" dirty="0" smtClean="0"/>
          </a:p>
          <a:p>
            <a:pPr lvl="1"/>
            <a:r>
              <a:rPr lang="bg-BG" dirty="0" smtClean="0"/>
              <a:t>Останалите остават за домашно</a:t>
            </a:r>
            <a:endParaRPr lang="en-US" dirty="0" smtClean="0"/>
          </a:p>
          <a:p>
            <a:r>
              <a:rPr lang="bg-BG" dirty="0" smtClean="0"/>
              <a:t>Решенията се качват в </a:t>
            </a:r>
            <a:r>
              <a:rPr lang="en-US" dirty="0" smtClean="0"/>
              <a:t>judge </a:t>
            </a:r>
            <a:r>
              <a:rPr lang="bg-BG" dirty="0" smtClean="0"/>
              <a:t>системата</a:t>
            </a:r>
            <a:r>
              <a:rPr lang="en-US" dirty="0"/>
              <a:t>: </a:t>
            </a:r>
            <a:r>
              <a:rPr lang="en-US" dirty="0" smtClean="0">
                <a:hlinkClick r:id="rId2"/>
              </a:rPr>
              <a:t>judge.softuni.bg</a:t>
            </a:r>
            <a:r>
              <a:rPr lang="en-US" dirty="0" smtClean="0"/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Упражнения и домашни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228012" y="2781000"/>
            <a:ext cx="3278324" cy="20880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3896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Срок за качване</a:t>
            </a:r>
            <a:r>
              <a:rPr lang="bg-BG" dirty="0" smtClean="0"/>
              <a:t> на решения в </a:t>
            </a:r>
            <a:r>
              <a:rPr lang="en-US" dirty="0" smtClean="0"/>
              <a:t>Judge</a:t>
            </a:r>
          </a:p>
          <a:p>
            <a:pPr lvl="1"/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5 дни</a:t>
            </a:r>
            <a:r>
              <a:rPr lang="bg-BG" dirty="0" smtClean="0"/>
              <a:t> след занятието</a:t>
            </a:r>
            <a:r>
              <a:rPr lang="en-US" dirty="0" smtClean="0"/>
              <a:t> (</a:t>
            </a:r>
            <a:r>
              <a:rPr lang="bg-BG" dirty="0" smtClean="0"/>
              <a:t>занятие в събота – краен срок четвъртък)</a:t>
            </a:r>
          </a:p>
          <a:p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30 юни </a:t>
            </a:r>
            <a:r>
              <a:rPr lang="bg-BG" dirty="0" smtClean="0"/>
              <a:t>– краен срок след третото занятие</a:t>
            </a:r>
            <a:endParaRPr lang="bg-BG" dirty="0"/>
          </a:p>
          <a:p>
            <a:pPr lvl="1"/>
            <a:r>
              <a:rPr lang="bg-BG" dirty="0" smtClean="0"/>
              <a:t>Ако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НЕ </a:t>
            </a:r>
            <a:r>
              <a:rPr lang="bg-BG" dirty="0" smtClean="0"/>
              <a:t>са решени поне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80%</a:t>
            </a:r>
            <a:r>
              <a:rPr lang="bg-BG" dirty="0" smtClean="0"/>
              <a:t> от задачите, </a:t>
            </a:r>
          </a:p>
          <a:p>
            <a:pPr marL="377887" lvl="1" indent="0">
              <a:buNone/>
            </a:pPr>
            <a:r>
              <a:rPr lang="bg-BG" dirty="0" smtClean="0"/>
              <a:t>	студента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преминава в онлайн</a:t>
            </a:r>
            <a:r>
              <a:rPr lang="bg-BG" dirty="0" smtClean="0"/>
              <a:t> форма на обучение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Упражнения и </a:t>
            </a:r>
            <a:r>
              <a:rPr lang="bg-BG" dirty="0" smtClean="0"/>
              <a:t>домашни (</a:t>
            </a:r>
            <a:r>
              <a:rPr lang="bg-BG" dirty="0"/>
              <a:t>2</a:t>
            </a:r>
            <a:r>
              <a:rPr lang="bg-BG" dirty="0" smtClean="0"/>
              <a:t>)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456612" y="2407800"/>
            <a:ext cx="3278324" cy="20880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1760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bg-BG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Курсът „Основи на програмирането" завършва</a:t>
            </a:r>
            <a:br>
              <a:rPr lang="bg-BG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</a:br>
            <a:r>
              <a:rPr lang="bg-BG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с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практически изпит </a:t>
            </a:r>
            <a:r>
              <a:rPr lang="bg-BG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– 28 август 2016 г.</a:t>
            </a:r>
          </a:p>
          <a:p>
            <a:pPr lvl="0">
              <a:lnSpc>
                <a:spcPct val="100000"/>
              </a:lnSpc>
            </a:pP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6 задачи </a:t>
            </a:r>
            <a:r>
              <a:rPr lang="bg-BG" dirty="0" smtClean="0"/>
              <a:t>за 4 часа с </a:t>
            </a:r>
            <a:r>
              <a:rPr lang="en-US" dirty="0" smtClean="0"/>
              <a:t>judge </a:t>
            </a:r>
            <a:r>
              <a:rPr lang="bg-BG" dirty="0" smtClean="0"/>
              <a:t>система</a:t>
            </a:r>
            <a:endParaRPr lang="en-US" dirty="0" smtClean="0"/>
          </a:p>
          <a:p>
            <a:pPr marL="800100" lvl="1" indent="-422275">
              <a:lnSpc>
                <a:spcPct val="100000"/>
              </a:lnSpc>
              <a:buFont typeface="+mj-lt"/>
              <a:buAutoNum type="arabicPeriod"/>
            </a:pPr>
            <a:r>
              <a:rPr lang="bg-BG" sz="3000" dirty="0" smtClean="0"/>
              <a:t>Задача </a:t>
            </a:r>
            <a:r>
              <a:rPr lang="bg-BG" sz="3000" dirty="0"/>
              <a:t>с прости сметки (без проверки)</a:t>
            </a:r>
            <a:endParaRPr lang="en-US" sz="3000" dirty="0"/>
          </a:p>
          <a:p>
            <a:pPr marL="800100" lvl="1" indent="-422275">
              <a:lnSpc>
                <a:spcPct val="100000"/>
              </a:lnSpc>
              <a:buFont typeface="+mj-lt"/>
              <a:buAutoNum type="arabicPeriod"/>
            </a:pPr>
            <a:r>
              <a:rPr lang="bg-BG" sz="3000" dirty="0"/>
              <a:t>Задача с единична проверка</a:t>
            </a:r>
            <a:endParaRPr lang="en-US" sz="3000" dirty="0"/>
          </a:p>
          <a:p>
            <a:pPr marL="800100" lvl="1" indent="-422275">
              <a:lnSpc>
                <a:spcPct val="100000"/>
              </a:lnSpc>
              <a:buFont typeface="+mj-lt"/>
              <a:buAutoNum type="arabicPeriod"/>
            </a:pPr>
            <a:r>
              <a:rPr lang="bg-BG" sz="3000" dirty="0"/>
              <a:t>Задача с по-сложни проверки</a:t>
            </a:r>
            <a:endParaRPr lang="en-US" sz="3000" dirty="0"/>
          </a:p>
          <a:p>
            <a:pPr marL="800100" lvl="1" indent="-422275">
              <a:lnSpc>
                <a:spcPct val="100000"/>
              </a:lnSpc>
              <a:buFont typeface="+mj-lt"/>
              <a:buAutoNum type="arabicPeriod"/>
            </a:pPr>
            <a:r>
              <a:rPr lang="bg-BG" sz="3000" dirty="0"/>
              <a:t>Задача с единичен цикъл</a:t>
            </a:r>
            <a:endParaRPr lang="en-US" sz="3000" dirty="0"/>
          </a:p>
          <a:p>
            <a:pPr marL="800100" lvl="1" indent="-422275">
              <a:lnSpc>
                <a:spcPct val="100000"/>
              </a:lnSpc>
              <a:buFont typeface="+mj-lt"/>
              <a:buAutoNum type="arabicPeriod"/>
            </a:pPr>
            <a:r>
              <a:rPr lang="bg-BG" sz="3000" dirty="0"/>
              <a:t>Задача за чертане на фигурка на конзолата</a:t>
            </a:r>
            <a:endParaRPr lang="en-US" sz="3000" dirty="0"/>
          </a:p>
          <a:p>
            <a:pPr marL="800100" lvl="1" indent="-422275">
              <a:lnSpc>
                <a:spcPct val="100000"/>
              </a:lnSpc>
              <a:buFont typeface="+mj-lt"/>
              <a:buAutoNum type="arabicPeriod"/>
            </a:pPr>
            <a:r>
              <a:rPr lang="bg-BG" sz="3000" dirty="0"/>
              <a:t>Задача с вложени </a:t>
            </a:r>
            <a:r>
              <a:rPr lang="bg-BG" sz="3000" dirty="0" smtClean="0"/>
              <a:t>цикли</a:t>
            </a:r>
            <a:endParaRPr lang="en-US" sz="3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Практически изпит</a:t>
            </a:r>
            <a:endParaRPr lang="en-US" dirty="0"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37614" y="1809760"/>
            <a:ext cx="2607242" cy="18720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837612" y="4292560"/>
            <a:ext cx="2607243" cy="187964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4895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dirty="0" smtClean="0"/>
              <a:t>Всички изпити и домашни се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тестват автоматизирано</a:t>
            </a:r>
            <a:endParaRPr lang="en-US" dirty="0" smtClean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bg-BG" dirty="0" smtClean="0"/>
              <a:t>През онлайн </a:t>
            </a:r>
            <a:r>
              <a:rPr lang="en-US" dirty="0" smtClean="0"/>
              <a:t>judge </a:t>
            </a:r>
            <a:r>
              <a:rPr lang="bg-BG" dirty="0" smtClean="0"/>
              <a:t>система: </a:t>
            </a:r>
            <a:r>
              <a:rPr lang="en-US" dirty="0">
                <a:hlinkClick r:id="rId2"/>
              </a:rPr>
              <a:t>judge.softuni.bg</a:t>
            </a:r>
            <a:endParaRPr lang="en-US" dirty="0" smtClean="0"/>
          </a:p>
          <a:p>
            <a:pPr lvl="1"/>
            <a:r>
              <a:rPr lang="bg-BG" dirty="0" smtClean="0"/>
              <a:t>Ще я ползвате на всяко учебно занятие</a:t>
            </a:r>
            <a:endParaRPr lang="en-US" dirty="0" smtClean="0"/>
          </a:p>
          <a:p>
            <a:pPr lvl="1"/>
            <a:r>
              <a:rPr lang="bg-BG" dirty="0" smtClean="0"/>
              <a:t>Влиза се с вашия </a:t>
            </a:r>
            <a:r>
              <a:rPr lang="en-US" dirty="0" smtClean="0">
                <a:hlinkClick r:id="rId3"/>
              </a:rPr>
              <a:t>softuni.bg</a:t>
            </a:r>
            <a:r>
              <a:rPr lang="en-US" dirty="0" smtClean="0"/>
              <a:t> </a:t>
            </a:r>
            <a:r>
              <a:rPr lang="bg-BG" dirty="0" smtClean="0"/>
              <a:t>акаунт</a:t>
            </a:r>
            <a:endParaRPr lang="en-US" dirty="0" smtClean="0"/>
          </a:p>
          <a:p>
            <a:r>
              <a:rPr lang="bg-BG" dirty="0" smtClean="0"/>
              <a:t>Как работи тестването в</a:t>
            </a:r>
            <a:r>
              <a:rPr lang="en-US" dirty="0" smtClean="0"/>
              <a:t> judge </a:t>
            </a:r>
            <a:r>
              <a:rPr lang="bg-BG" dirty="0" smtClean="0"/>
              <a:t>системата</a:t>
            </a:r>
            <a:r>
              <a:rPr lang="en-US" dirty="0" smtClean="0"/>
              <a:t>?</a:t>
            </a:r>
          </a:p>
          <a:p>
            <a:pPr lvl="1"/>
            <a:r>
              <a:rPr lang="bg-BG" dirty="0" smtClean="0"/>
              <a:t>Качвате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сорс кода </a:t>
            </a:r>
            <a:r>
              <a:rPr lang="bg-BG" dirty="0" smtClean="0"/>
              <a:t>(</a:t>
            </a:r>
            <a:r>
              <a:rPr lang="en-US" dirty="0" smtClean="0"/>
              <a:t>C# </a:t>
            </a:r>
            <a:r>
              <a:rPr lang="bg-BG" dirty="0" smtClean="0"/>
              <a:t>програма)</a:t>
            </a:r>
            <a:endParaRPr lang="en-US" dirty="0" smtClean="0"/>
          </a:p>
          <a:p>
            <a:pPr lvl="1"/>
            <a:r>
              <a:rPr lang="bg-BG" dirty="0" smtClean="0"/>
              <a:t>Програмата се тества с поредица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тестове</a:t>
            </a:r>
          </a:p>
          <a:p>
            <a:pPr lvl="1"/>
            <a:r>
              <a:rPr lang="bg-BG" dirty="0" smtClean="0"/>
              <a:t>За всеки успешен тест получавате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точки</a:t>
            </a:r>
            <a:endParaRPr lang="en-US" dirty="0" smtClean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Система за онлайн оценяване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58067" y="4093586"/>
            <a:ext cx="3041793" cy="22786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254229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dirty="0" smtClean="0"/>
              <a:t>Напишете програма, която въвежда число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N</a:t>
            </a:r>
            <a:r>
              <a:rPr lang="en-US" dirty="0" smtClean="0"/>
              <a:t> (1 ≤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lang="en-US" dirty="0" smtClean="0"/>
              <a:t> ≤ 100) </a:t>
            </a:r>
            <a:r>
              <a:rPr lang="bg-BG" dirty="0" smtClean="0"/>
              <a:t>и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печата коледна елха </a:t>
            </a:r>
            <a:r>
              <a:rPr lang="bg-BG" dirty="0" smtClean="0"/>
              <a:t>с размер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N</a:t>
            </a:r>
            <a:r>
              <a:rPr lang="bg-BG" dirty="0" smtClean="0"/>
              <a:t> като в примерите по-долу: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Примерна изпитна задача</a:t>
            </a:r>
            <a:endParaRPr lang="en-US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2335991" y="2667000"/>
            <a:ext cx="1447800" cy="309600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 = 2</a:t>
            </a:r>
            <a:endParaRPr lang="bg-BG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|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* | *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** | **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4240990" y="2667000"/>
            <a:ext cx="1752600" cy="309600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 = 3</a:t>
            </a:r>
            <a:endParaRPr lang="bg-BG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|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* | *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** | **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*** | ***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9061531" y="2668487"/>
            <a:ext cx="2443081" cy="309451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 = 5</a:t>
            </a:r>
            <a:endParaRPr lang="bg-BG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|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* | *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** | **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*** | ***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**** | ****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***** | *****</a:t>
            </a: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684212" y="2667000"/>
            <a:ext cx="1117600" cy="309600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 = 1</a:t>
            </a:r>
            <a:endParaRPr lang="bg-BG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|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 | *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6461791" y="2667000"/>
            <a:ext cx="2088000" cy="309451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 =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endParaRPr lang="bg-BG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|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 | *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** | **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*** | ***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****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|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****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93724" y="6049028"/>
            <a:ext cx="1064887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2600" dirty="0" smtClean="0"/>
              <a:t>Пращане</a:t>
            </a:r>
            <a:r>
              <a:rPr lang="en-US" sz="2600" dirty="0" smtClean="0"/>
              <a:t> </a:t>
            </a:r>
            <a:r>
              <a:rPr lang="bg-BG" sz="2600" dirty="0" smtClean="0"/>
              <a:t>на решения: </a:t>
            </a:r>
            <a:r>
              <a:rPr lang="en-US" sz="2600" dirty="0" smtClean="0">
                <a:hlinkClick r:id="rId3"/>
              </a:rPr>
              <a:t>https</a:t>
            </a:r>
            <a:r>
              <a:rPr lang="en-US" sz="2600" dirty="0">
                <a:hlinkClick r:id="rId3"/>
              </a:rPr>
              <a:t>://</a:t>
            </a:r>
            <a:r>
              <a:rPr lang="en-US" sz="2600" dirty="0" smtClean="0">
                <a:hlinkClick r:id="rId3"/>
              </a:rPr>
              <a:t>judge.softuni.bg/Contests/Practice/Index/155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928629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Примерна изпитна задача – решение</a:t>
            </a:r>
            <a:endParaRPr lang="en-US" dirty="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760414" y="1231310"/>
            <a:ext cx="10667998" cy="5093290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/>
          <a:p>
            <a:r>
              <a:rPr lang="en-US" b="1" noProof="1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Main()</a:t>
            </a:r>
          </a:p>
          <a:p>
            <a:r>
              <a:rPr lang="en-US" b="1" noProof="1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lnSpc>
                <a:spcPct val="80000"/>
              </a:lnSpc>
            </a:pPr>
            <a:r>
              <a:rPr lang="en-US" b="1" noProof="1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int n = int.Parse(Console.ReadLine());</a:t>
            </a:r>
          </a:p>
          <a:p>
            <a:r>
              <a:rPr lang="en-US" b="1" noProof="1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for (int i = 0; i &lt;= n; i++)</a:t>
            </a:r>
          </a:p>
          <a:p>
            <a:r>
              <a:rPr lang="en-US" b="1" noProof="1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>
              <a:lnSpc>
                <a:spcPct val="80000"/>
              </a:lnSpc>
            </a:pPr>
            <a:r>
              <a:rPr lang="en-US" b="1" noProof="1" smtClean="0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string </a:t>
            </a:r>
            <a:r>
              <a:rPr lang="en-US" b="1" noProof="1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asterisks = new string('*', i</a:t>
            </a:r>
            <a:r>
              <a:rPr lang="en-US" b="1" noProof="1" smtClean="0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  <a:endParaRPr lang="en-US" b="1" noProof="1">
              <a:solidFill>
                <a:srgbClr val="FBEEE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en-US" b="1" noProof="1" smtClean="0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string </a:t>
            </a:r>
            <a:r>
              <a:rPr lang="en-US" b="1" noProof="1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spaces = new string(' ', </a:t>
            </a:r>
            <a:r>
              <a:rPr lang="en-US" b="1" noProof="1" smtClean="0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 - i);</a:t>
            </a:r>
            <a:endParaRPr lang="en-US" b="1" noProof="1">
              <a:solidFill>
                <a:srgbClr val="FBEEE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en-US" b="1" noProof="1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Console.Write(spaces);</a:t>
            </a:r>
          </a:p>
          <a:p>
            <a:r>
              <a:rPr lang="en-US" b="1" noProof="1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Console.Write(asterisks);</a:t>
            </a:r>
          </a:p>
          <a:p>
            <a:r>
              <a:rPr lang="en-US" b="1" noProof="1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Console.Write</a:t>
            </a:r>
            <a:r>
              <a:rPr lang="en-US" b="1" noProof="1" smtClean="0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 </a:t>
            </a:r>
            <a:r>
              <a:rPr lang="en-US" b="1" noProof="1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| </a:t>
            </a:r>
            <a:r>
              <a:rPr lang="en-US" b="1" noProof="1" smtClean="0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");</a:t>
            </a:r>
            <a:endParaRPr lang="en-US" b="1" noProof="1">
              <a:solidFill>
                <a:srgbClr val="FBEEE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en-US" b="1" noProof="1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Console.Write(asterisks);</a:t>
            </a:r>
          </a:p>
          <a:p>
            <a:r>
              <a:rPr lang="en-US" b="1" noProof="1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Console.WriteLine(spaces);</a:t>
            </a:r>
          </a:p>
          <a:p>
            <a:pPr>
              <a:lnSpc>
                <a:spcPct val="80000"/>
              </a:lnSpc>
            </a:pPr>
            <a:r>
              <a:rPr lang="en-US" b="1" noProof="1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>
              <a:lnSpc>
                <a:spcPct val="80000"/>
              </a:lnSpc>
            </a:pPr>
            <a:r>
              <a:rPr lang="en-US" b="1" noProof="1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74349" y="4572000"/>
            <a:ext cx="1351907" cy="1490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939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200"/>
              </a:spcBef>
            </a:pPr>
            <a:r>
              <a:rPr lang="bg-BG" dirty="0" smtClean="0">
                <a:sym typeface="Wingdings" panose="05000000000000000000" pitchFamily="2" charset="2"/>
              </a:rPr>
              <a:t>Резултати от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приемен изпит</a:t>
            </a:r>
          </a:p>
          <a:p>
            <a:pPr lvl="1"/>
            <a:r>
              <a:rPr lang="bg-BG" dirty="0" smtClean="0">
                <a:sym typeface="Wingdings" panose="05000000000000000000" pitchFamily="2" charset="2"/>
              </a:rPr>
              <a:t>Резултат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&gt;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 50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% </a:t>
            </a:r>
            <a:r>
              <a:rPr lang="bg-BG" dirty="0" smtClean="0">
                <a:sym typeface="Wingdings" panose="05000000000000000000" pitchFamily="2" charset="2"/>
              </a:rPr>
              <a:t>(поне 3 от 6 задачи)</a:t>
            </a:r>
          </a:p>
          <a:p>
            <a:pPr lvl="2"/>
            <a:r>
              <a:rPr lang="bg-BG" dirty="0" smtClean="0"/>
              <a:t>Прием в </a:t>
            </a:r>
            <a:r>
              <a:rPr lang="en-US" dirty="0" smtClean="0"/>
              <a:t>SoftUni</a:t>
            </a:r>
            <a:endParaRPr lang="en-US" dirty="0"/>
          </a:p>
          <a:p>
            <a:pPr lvl="1"/>
            <a:r>
              <a:rPr lang="bg-BG" dirty="0"/>
              <a:t>Резултат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&lt;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50%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 </a:t>
            </a:r>
            <a:r>
              <a:rPr lang="bg-BG" dirty="0" smtClean="0">
                <a:sym typeface="Wingdings" panose="05000000000000000000" pitchFamily="2" charset="2"/>
              </a:rPr>
              <a:t>(под </a:t>
            </a:r>
            <a:r>
              <a:rPr lang="bg-BG" dirty="0">
                <a:sym typeface="Wingdings" panose="05000000000000000000" pitchFamily="2" charset="2"/>
              </a:rPr>
              <a:t>3 от 6 задачи)</a:t>
            </a:r>
            <a:endParaRPr lang="bg-BG" dirty="0" smtClean="0"/>
          </a:p>
          <a:p>
            <a:pPr lvl="2"/>
            <a:r>
              <a:rPr lang="bg-BG" dirty="0" smtClean="0">
                <a:sym typeface="Wingdings" panose="05000000000000000000" pitchFamily="2" charset="2"/>
              </a:rPr>
              <a:t>Препоръчва се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повтаряне</a:t>
            </a:r>
            <a:r>
              <a:rPr lang="bg-BG" dirty="0" smtClean="0">
                <a:sym typeface="Wingdings" panose="05000000000000000000" pitchFamily="2" charset="2"/>
              </a:rPr>
              <a:t> на курса или записване в </a:t>
            </a:r>
            <a:r>
              <a:rPr lang="en-US" dirty="0" smtClean="0">
                <a:sym typeface="Wingdings" panose="05000000000000000000" pitchFamily="2" charset="2"/>
              </a:rPr>
              <a:t>Basics Modules (IT Basics, Embedded &amp; Mobile </a:t>
            </a:r>
            <a:r>
              <a:rPr lang="bg-BG" dirty="0" smtClean="0">
                <a:sym typeface="Wingdings" panose="05000000000000000000" pitchFamily="2" charset="2"/>
              </a:rPr>
              <a:t>или </a:t>
            </a:r>
            <a:r>
              <a:rPr lang="en-US" dirty="0" smtClean="0">
                <a:sym typeface="Wingdings" panose="05000000000000000000" pitchFamily="2" charset="2"/>
              </a:rPr>
              <a:t>Web Basics)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Резултати от приемен изпит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6377" y="1143000"/>
            <a:ext cx="2438611" cy="2438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791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sz="3600" dirty="0" smtClean="0"/>
              <a:t>Присъствено обучение</a:t>
            </a:r>
            <a:endParaRPr lang="en-US" sz="3600" dirty="0" smtClean="0"/>
          </a:p>
          <a:p>
            <a:pPr lvl="1"/>
            <a:r>
              <a:rPr lang="bg-BG" dirty="0"/>
              <a:t>И</a:t>
            </a:r>
            <a:r>
              <a:rPr lang="bg-BG" dirty="0" smtClean="0"/>
              <a:t>зпит</a:t>
            </a:r>
            <a:r>
              <a:rPr lang="en-US" dirty="0" smtClean="0"/>
              <a:t> – </a:t>
            </a:r>
            <a:r>
              <a:rPr lang="bg-BG" dirty="0" smtClean="0">
                <a:latin typeface="Consolas" pitchFamily="49" charset="0"/>
              </a:rPr>
              <a:t>80%</a:t>
            </a:r>
            <a:endParaRPr lang="en-US" dirty="0"/>
          </a:p>
          <a:p>
            <a:pPr lvl="1"/>
            <a:r>
              <a:rPr lang="bg-BG" dirty="0"/>
              <a:t>Работа с ментор </a:t>
            </a:r>
            <a:r>
              <a:rPr lang="bg-BG" dirty="0" smtClean="0"/>
              <a:t>– 10%</a:t>
            </a:r>
            <a:endParaRPr lang="en-US" dirty="0"/>
          </a:p>
          <a:p>
            <a:pPr lvl="1"/>
            <a:r>
              <a:rPr lang="bg-BG" dirty="0" smtClean="0"/>
              <a:t>Домашни</a:t>
            </a:r>
            <a:r>
              <a:rPr lang="en-US" dirty="0" smtClean="0"/>
              <a:t> </a:t>
            </a:r>
            <a:r>
              <a:rPr lang="bg-BG" dirty="0" smtClean="0"/>
              <a:t>в </a:t>
            </a:r>
            <a:r>
              <a:rPr lang="en-US" dirty="0" smtClean="0"/>
              <a:t>Judge </a:t>
            </a:r>
            <a:r>
              <a:rPr lang="en-US" dirty="0"/>
              <a:t>– </a:t>
            </a:r>
            <a:r>
              <a:rPr lang="bg-BG" dirty="0" smtClean="0">
                <a:latin typeface="Consolas" pitchFamily="49" charset="0"/>
              </a:rPr>
              <a:t>10</a:t>
            </a:r>
            <a:r>
              <a:rPr lang="en-US" dirty="0" smtClean="0"/>
              <a:t>%</a:t>
            </a:r>
            <a:endParaRPr lang="en-US" dirty="0"/>
          </a:p>
          <a:p>
            <a:r>
              <a:rPr lang="bg-BG" dirty="0" smtClean="0"/>
              <a:t>Онлайн обучение</a:t>
            </a:r>
            <a:endParaRPr lang="en-US" dirty="0" smtClean="0"/>
          </a:p>
          <a:p>
            <a:pPr lvl="1"/>
            <a:r>
              <a:rPr lang="bg-BG" dirty="0"/>
              <a:t>И</a:t>
            </a:r>
            <a:r>
              <a:rPr lang="bg-BG" dirty="0" smtClean="0"/>
              <a:t>зпит</a:t>
            </a:r>
            <a:r>
              <a:rPr lang="en-US" dirty="0" smtClean="0"/>
              <a:t> – 100%</a:t>
            </a:r>
          </a:p>
          <a:p>
            <a:r>
              <a:rPr lang="bg-BG" dirty="0" smtClean="0"/>
              <a:t>Активност </a:t>
            </a:r>
            <a:r>
              <a:rPr lang="bg-BG" dirty="0"/>
              <a:t>във форума</a:t>
            </a:r>
            <a:r>
              <a:rPr lang="en-US" dirty="0"/>
              <a:t> – </a:t>
            </a:r>
            <a:r>
              <a:rPr lang="bg-BG" dirty="0"/>
              <a:t>бонус до</a:t>
            </a:r>
            <a:r>
              <a:rPr lang="en-US" dirty="0"/>
              <a:t>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10</a:t>
            </a:r>
            <a:r>
              <a:rPr lang="en-US" dirty="0" smtClean="0"/>
              <a:t>%</a:t>
            </a:r>
            <a:endParaRPr lang="bg-BG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 smtClean="0"/>
              <a:t>Система за оценяване в курса</a:t>
            </a:r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61398" y="4086224"/>
            <a:ext cx="3243214" cy="217204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261398" y="1419224"/>
            <a:ext cx="3243214" cy="229990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s://www.gladstonebrookes.co.uk/wp-content/uploads/2013/10/credit-score-ico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81864">
            <a:off x="4862917" y="3401394"/>
            <a:ext cx="2770844" cy="1511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2639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3628" y="4900021"/>
            <a:ext cx="8938472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bg-BG" dirty="0" smtClean="0"/>
              <a:t>Основи на програмирането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583628" y="5712544"/>
            <a:ext cx="8938472" cy="688256"/>
          </a:xfrm>
        </p:spPr>
        <p:txBody>
          <a:bodyPr/>
          <a:lstStyle/>
          <a:p>
            <a:r>
              <a:rPr lang="bg-BG" dirty="0" smtClean="0"/>
              <a:t>Цели на курса и учебна програма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2134992" y="990600"/>
            <a:ext cx="7825572" cy="3663127"/>
            <a:chOff x="998778" y="2709000"/>
            <a:chExt cx="7687634" cy="3510730"/>
          </a:xfrm>
        </p:grpSpPr>
        <p:pic>
          <p:nvPicPr>
            <p:cNvPr id="10" name="Picture 4"/>
            <p:cNvPicPr>
              <a:picLocks noChangeAspect="1" noChangeArrowheads="1"/>
            </p:cNvPicPr>
            <p:nvPr/>
          </p:nvPicPr>
          <p:blipFill>
            <a:blip r:embed="rId2" cstate="screen">
              <a:lum contrast="2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8778" y="2709000"/>
              <a:ext cx="7687634" cy="351073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11" name="TextBox 10"/>
            <p:cNvSpPr txBox="1"/>
            <p:nvPr/>
          </p:nvSpPr>
          <p:spPr>
            <a:xfrm rot="21361232">
              <a:off x="1351433" y="2859760"/>
              <a:ext cx="7057330" cy="3133392"/>
            </a:xfrm>
            <a:prstGeom prst="rect">
              <a:avLst/>
            </a:prstGeom>
            <a:noFill/>
          </p:spPr>
          <p:txBody>
            <a:bodyPr wrap="none" rtlCol="0">
              <a:prstTxWarp prst="textCascadeUp">
                <a:avLst/>
              </a:prstTxWarp>
              <a:spAutoFit/>
            </a:bodyPr>
            <a:lstStyle/>
            <a:p>
              <a:pPr algn="ctr"/>
              <a:r>
                <a:rPr lang="bg-BG" sz="12800" b="1" dirty="0" smtClean="0">
                  <a:ln w="3175">
                    <a:solidFill>
                      <a:srgbClr val="FFFFFF">
                        <a:alpha val="50000"/>
                      </a:srgbClr>
                    </a:solidFill>
                    <a:prstDash val="solid"/>
                  </a:ln>
                  <a:solidFill>
                    <a:srgbClr val="645BCD">
                      <a:alpha val="49804"/>
                    </a:srgbClr>
                  </a:solidFill>
                  <a:effectLst>
                    <a:outerShdw blurRad="88900" sx="102000" sy="102000" algn="ctr" rotWithShape="0">
                      <a:prstClr val="black"/>
                    </a:outerShdw>
                  </a:effectLst>
                </a:rPr>
                <a:t>Кодиране</a:t>
              </a:r>
              <a:br>
                <a:rPr lang="bg-BG" sz="12800" b="1" dirty="0" smtClean="0">
                  <a:ln w="3175">
                    <a:solidFill>
                      <a:srgbClr val="FFFFFF">
                        <a:alpha val="50000"/>
                      </a:srgbClr>
                    </a:solidFill>
                    <a:prstDash val="solid"/>
                  </a:ln>
                  <a:solidFill>
                    <a:srgbClr val="645BCD">
                      <a:alpha val="49804"/>
                    </a:srgbClr>
                  </a:solidFill>
                  <a:effectLst>
                    <a:outerShdw blurRad="88900" sx="102000" sy="102000" algn="ctr" rotWithShape="0">
                      <a:prstClr val="black"/>
                    </a:outerShdw>
                  </a:effectLst>
                </a:rPr>
              </a:br>
              <a:r>
                <a:rPr lang="bg-BG" sz="12800" b="1" dirty="0" smtClean="0">
                  <a:ln w="3175">
                    <a:solidFill>
                      <a:srgbClr val="FFFFFF">
                        <a:alpha val="50000"/>
                      </a:srgbClr>
                    </a:solidFill>
                    <a:prstDash val="solid"/>
                  </a:ln>
                  <a:solidFill>
                    <a:srgbClr val="645BCD">
                      <a:alpha val="49804"/>
                    </a:srgbClr>
                  </a:solidFill>
                  <a:effectLst>
                    <a:outerShdw blurRad="88900" sx="102000" sy="102000" algn="ctr" rotWithShape="0">
                      <a:prstClr val="black"/>
                    </a:outerShdw>
                  </a:effectLst>
                </a:rPr>
                <a:t>за начинаещи</a:t>
              </a:r>
              <a:endParaRPr lang="en-US" sz="12800" b="1" dirty="0">
                <a:ln w="3175">
                  <a:solidFill>
                    <a:srgbClr val="FFFFFF">
                      <a:alpha val="50000"/>
                    </a:srgbClr>
                  </a:solidFill>
                  <a:prstDash val="solid"/>
                </a:ln>
                <a:solidFill>
                  <a:srgbClr val="645BCD">
                    <a:alpha val="49804"/>
                  </a:srgbClr>
                </a:solidFill>
                <a:effectLst>
                  <a:outerShdw blurRad="88900" sx="102000" sy="102000" algn="ctr" rotWithShape="0">
                    <a:prstClr val="black"/>
                  </a:outerShdw>
                </a:effectLst>
              </a:endParaRPr>
            </a:p>
          </p:txBody>
        </p:sp>
      </p:grpSp>
      <p:pic>
        <p:nvPicPr>
          <p:cNvPr id="1026" name="Picture 2" descr="http://files.softicons.com/download/application-icons/3d-cartoon-icons-by-deleket/png/256/Web%20Codin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2412" y="1778930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419636">
            <a:off x="711683" y="2087392"/>
            <a:ext cx="1821474" cy="1821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7760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60612" y="1900001"/>
            <a:ext cx="7086600" cy="820600"/>
          </a:xfrm>
        </p:spPr>
        <p:txBody>
          <a:bodyPr/>
          <a:lstStyle/>
          <a:p>
            <a:pPr algn="r"/>
            <a:r>
              <a:rPr lang="bg-BG" dirty="0" smtClean="0"/>
              <a:t>Ресурси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622412" y="2862680"/>
            <a:ext cx="7924800" cy="719034"/>
          </a:xfrm>
        </p:spPr>
        <p:txBody>
          <a:bodyPr/>
          <a:lstStyle/>
          <a:p>
            <a:pPr algn="r"/>
            <a:r>
              <a:rPr lang="bg-BG" dirty="0" smtClean="0"/>
              <a:t>Какво ни трябва за курса</a:t>
            </a:r>
            <a:r>
              <a:rPr lang="en-US" dirty="0" smtClean="0"/>
              <a:t>?</a:t>
            </a:r>
            <a:endParaRPr 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2412" y="3752788"/>
            <a:ext cx="3918458" cy="26000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23188" y="3757290"/>
            <a:ext cx="1724025" cy="259551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8962" y="1219200"/>
            <a:ext cx="1619250" cy="1619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89413" y="457200"/>
            <a:ext cx="1600199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246812" y="438149"/>
            <a:ext cx="9144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694612" y="609599"/>
            <a:ext cx="762000" cy="783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09879" y="3990601"/>
            <a:ext cx="1734266" cy="2124386"/>
          </a:xfrm>
          <a:prstGeom prst="rect">
            <a:avLst/>
          </a:prstGeom>
          <a:noFill/>
          <a:effectLst>
            <a:glow rad="127000">
              <a:schemeClr val="accent4">
                <a:lumMod val="60000"/>
                <a:lumOff val="40000"/>
                <a:alpha val="25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162075">
            <a:off x="2551718" y="867926"/>
            <a:ext cx="1297553" cy="1530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hlinkClick r:id="rId10"/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0920" y="2328864"/>
            <a:ext cx="2641176" cy="3762375"/>
          </a:xfrm>
          <a:prstGeom prst="rect">
            <a:avLst/>
          </a:prstGeom>
          <a:ln>
            <a:solidFill>
              <a:schemeClr val="bg1">
                <a:lumMod val="65000"/>
                <a:lumOff val="3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856497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Официален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сайт</a:t>
            </a:r>
            <a:r>
              <a:rPr lang="bg-BG" dirty="0" smtClean="0"/>
              <a:t> на курса "Основи на програмирането"</a:t>
            </a:r>
            <a:r>
              <a:rPr lang="en-US" dirty="0" smtClean="0"/>
              <a:t>:</a:t>
            </a:r>
            <a:endParaRPr lang="en-US" dirty="0"/>
          </a:p>
          <a:p>
            <a:pPr lvl="1"/>
            <a:endParaRPr lang="en-US" sz="2900" dirty="0"/>
          </a:p>
          <a:p>
            <a:pPr>
              <a:spcBef>
                <a:spcPts val="3600"/>
              </a:spcBef>
            </a:pPr>
            <a:r>
              <a:rPr lang="bg-BG" sz="3200" dirty="0" smtClean="0"/>
              <a:t>Влизайте редовно във </a:t>
            </a:r>
            <a:r>
              <a:rPr lang="bg-BG" sz="3200" dirty="0" smtClean="0">
                <a:solidFill>
                  <a:schemeClr val="tx2">
                    <a:lumMod val="75000"/>
                  </a:schemeClr>
                </a:solidFill>
              </a:rPr>
              <a:t>форума на </a:t>
            </a:r>
            <a:r>
              <a:rPr lang="bg-BG" sz="3200" noProof="1" smtClean="0">
                <a:solidFill>
                  <a:schemeClr val="tx2">
                    <a:lumMod val="75000"/>
                  </a:schemeClr>
                </a:solidFill>
              </a:rPr>
              <a:t>СофтУни</a:t>
            </a:r>
            <a:r>
              <a:rPr lang="en-US" sz="3200" dirty="0" smtClean="0"/>
              <a:t>:</a:t>
            </a:r>
            <a:endParaRPr lang="en-US" sz="3200" dirty="0"/>
          </a:p>
          <a:p>
            <a:pPr lvl="1"/>
            <a:r>
              <a:rPr lang="bg-BG" dirty="0" smtClean="0"/>
              <a:t>Обсъждайте задачите с колеги</a:t>
            </a:r>
            <a:endParaRPr lang="en-US" dirty="0"/>
          </a:p>
          <a:p>
            <a:pPr lvl="1"/>
            <a:r>
              <a:rPr lang="bg-BG" dirty="0" smtClean="0"/>
              <a:t>Намирайте решения на всички задачи</a:t>
            </a:r>
            <a:endParaRPr lang="en-US" dirty="0"/>
          </a:p>
          <a:p>
            <a:pPr lvl="1"/>
            <a:r>
              <a:rPr lang="bg-BG" dirty="0" smtClean="0"/>
              <a:t>Споделяйте код / решения / идеи / проблеми</a:t>
            </a:r>
            <a:endParaRPr lang="en-US" sz="31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Сайт на курса и материали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1702412" y="1924966"/>
            <a:ext cx="8784000" cy="75329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  <a:hlinkClick r:id="rId3"/>
              </a:rPr>
              <a:t>https://softuni.bg/courses/programming-basics/</a:t>
            </a:r>
            <a:endParaRPr lang="en-US" sz="2600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1702412" y="5627710"/>
            <a:ext cx="8784000" cy="75329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2600" b="1" noProof="1" smtClean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4"/>
              </a:rPr>
              <a:t>http</a:t>
            </a:r>
            <a:r>
              <a:rPr lang="en-US" sz="2600" b="1" noProof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4"/>
              </a:rPr>
              <a:t>s</a:t>
            </a:r>
            <a:r>
              <a:rPr lang="en-US" sz="2600" b="1" noProof="1" smtClean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4"/>
              </a:rPr>
              <a:t>://softuni.bg/forum</a:t>
            </a:r>
            <a:endParaRPr lang="en-US" sz="2600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3076" name="Picture 4" descr="http://4.bp.blogspot.com/-R95GJkpNPXU/VYH9TrrULlI/AAAAAAAAAvM/WzviYWclrQY/s1600/Forum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2218" y="3124200"/>
            <a:ext cx="1968388" cy="1968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1449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Всички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слайдове</a:t>
            </a:r>
            <a:r>
              <a:rPr lang="en-US" dirty="0" smtClean="0"/>
              <a:t>,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видео</a:t>
            </a:r>
            <a:r>
              <a:rPr lang="en-US" dirty="0" smtClean="0"/>
              <a:t>,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домашни</a:t>
            </a:r>
            <a:r>
              <a:rPr lang="en-US" dirty="0" smtClean="0"/>
              <a:t>,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проекти </a:t>
            </a:r>
            <a:r>
              <a:rPr lang="bg-BG" dirty="0" smtClean="0"/>
              <a:t>и други материали са отворени с публичен достъп</a:t>
            </a:r>
            <a:endParaRPr lang="en-US" dirty="0" smtClean="0"/>
          </a:p>
          <a:p>
            <a:pPr lvl="1"/>
            <a:r>
              <a:rPr lang="bg-BG" dirty="0" smtClean="0"/>
              <a:t>Посетете сайта на вашия курс, за да ги изтеглите</a:t>
            </a:r>
            <a:endParaRPr lang="en-US" dirty="0" smtClean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Слайдове, видео, домашни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75412" y="3429000"/>
            <a:ext cx="2736000" cy="27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>
            <a:off x="3625358" y="3371080"/>
            <a:ext cx="4818054" cy="29379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9412" y="3471369"/>
            <a:ext cx="2780017" cy="2737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432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36812" y="1251696"/>
            <a:ext cx="9296400" cy="4463303"/>
          </a:xfrm>
        </p:spPr>
        <p:txBody>
          <a:bodyPr anchor="ctr" anchorCtr="0">
            <a:noAutofit/>
          </a:bodyPr>
          <a:lstStyle/>
          <a:p>
            <a:pPr>
              <a:buNone/>
            </a:pPr>
            <a:r>
              <a:rPr lang="bg-BG" dirty="0" smtClean="0"/>
              <a:t>Учебник по основи на програмирането</a:t>
            </a:r>
            <a:endParaRPr lang="en-US" dirty="0" smtClean="0"/>
          </a:p>
          <a:p>
            <a:pPr marL="533400" lvl="1" indent="-266700"/>
            <a:r>
              <a:rPr lang="en-US" dirty="0" smtClean="0"/>
              <a:t>"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Въведение в програмирането със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C#</a:t>
            </a:r>
            <a:r>
              <a:rPr lang="en-US" dirty="0" smtClean="0"/>
              <a:t>", </a:t>
            </a:r>
            <a:r>
              <a:rPr lang="bg-BG" dirty="0" smtClean="0"/>
              <a:t>Светлин Наков и колектив</a:t>
            </a:r>
            <a:r>
              <a:rPr lang="en-US" dirty="0" smtClean="0"/>
              <a:t>, 2015, </a:t>
            </a:r>
            <a:r>
              <a:rPr lang="en-US" dirty="0"/>
              <a:t>ISBN 9789544005276</a:t>
            </a:r>
            <a:endParaRPr lang="en-US" dirty="0" smtClean="0"/>
          </a:p>
          <a:p>
            <a:pPr marL="533400" lvl="1" indent="-266700"/>
            <a:r>
              <a:rPr lang="bg-BG" dirty="0" smtClean="0"/>
              <a:t>Налични са българска и английска версия</a:t>
            </a:r>
            <a:r>
              <a:rPr lang="en-US" dirty="0" smtClean="0"/>
              <a:t> (</a:t>
            </a:r>
            <a:r>
              <a:rPr lang="bg-BG" dirty="0" smtClean="0"/>
              <a:t>в </a:t>
            </a:r>
            <a:r>
              <a:rPr lang="en-US" dirty="0" smtClean="0"/>
              <a:t>PDF,</a:t>
            </a:r>
            <a:r>
              <a:rPr lang="bg-BG" dirty="0" smtClean="0"/>
              <a:t> </a:t>
            </a:r>
            <a:r>
              <a:rPr lang="en-US" dirty="0" smtClean="0"/>
              <a:t>HTML, </a:t>
            </a:r>
            <a:r>
              <a:rPr lang="en-US" noProof="1" smtClean="0"/>
              <a:t>ePub</a:t>
            </a:r>
            <a:r>
              <a:rPr lang="bg-BG" noProof="1" smtClean="0"/>
              <a:t>, </a:t>
            </a:r>
            <a:r>
              <a:rPr lang="en-US" noProof="1" smtClean="0"/>
              <a:t>Kindle</a:t>
            </a:r>
            <a:r>
              <a:rPr lang="bg-BG" dirty="0" smtClean="0"/>
              <a:t> и други формати</a:t>
            </a:r>
            <a:r>
              <a:rPr lang="en-US" dirty="0" smtClean="0"/>
              <a:t>)</a:t>
            </a:r>
            <a:endParaRPr lang="en-US" dirty="0"/>
          </a:p>
          <a:p>
            <a:pPr marL="533400" lvl="1" indent="-266700"/>
            <a:r>
              <a:rPr lang="bg-BG" dirty="0" smtClean="0"/>
              <a:t>Свободно изтегляне от</a:t>
            </a:r>
            <a:r>
              <a:rPr lang="en-US" dirty="0" smtClean="0"/>
              <a:t>: </a:t>
            </a:r>
            <a:r>
              <a:rPr lang="en-US" dirty="0" smtClean="0">
                <a:hlinkClick r:id="rId2"/>
              </a:rPr>
              <a:t>introprogramming.info</a:t>
            </a:r>
            <a:endParaRPr lang="bg-BG" dirty="0" smtClean="0"/>
          </a:p>
          <a:p>
            <a:pPr marL="533400" lvl="1" indent="-266700"/>
            <a:r>
              <a:rPr lang="bg-BG" dirty="0" smtClean="0"/>
              <a:t>Хартиено копие </a:t>
            </a:r>
            <a:r>
              <a:rPr lang="bg-BG" dirty="0" smtClean="0">
                <a:sym typeface="Wingdings" panose="05000000000000000000" pitchFamily="2" charset="2"/>
              </a:rPr>
              <a:t> попитайте в </a:t>
            </a:r>
            <a:r>
              <a:rPr lang="bg-BG" noProof="1" smtClean="0">
                <a:sym typeface="Wingdings" panose="05000000000000000000" pitchFamily="2" charset="2"/>
              </a:rPr>
              <a:t>СофтУни</a:t>
            </a:r>
            <a:endParaRPr lang="en-US" dirty="0" smtClean="0">
              <a:hlinkClick r:id="rId2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 smtClean="0"/>
              <a:t>Книга "Въведение в програмирането със </a:t>
            </a:r>
            <a:r>
              <a:rPr lang="en-US" dirty="0" smtClean="0"/>
              <a:t>C#</a:t>
            </a:r>
            <a:r>
              <a:rPr lang="bg-BG" dirty="0" smtClean="0"/>
              <a:t>"</a:t>
            </a:r>
            <a:endParaRPr lang="en-US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334412" y="5964000"/>
            <a:ext cx="11520000" cy="665400"/>
          </a:xfrm>
          <a:prstGeom prst="rect">
            <a:avLst/>
          </a:prstGeom>
        </p:spPr>
        <p:txBody>
          <a:bodyPr/>
          <a:lstStyle/>
          <a:p>
            <a:pPr indent="-342793" fontAlgn="base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tabLst>
                <a:tab pos="282575" algn="l"/>
              </a:tabLst>
              <a:defRPr/>
            </a:pPr>
            <a:r>
              <a:rPr lang="bg-BG" sz="3200" dirty="0" smtClean="0"/>
              <a:t>В курса се обхващат първите 6 глави (до цикли)</a:t>
            </a:r>
            <a:endParaRPr lang="en-US" sz="3200" dirty="0"/>
          </a:p>
        </p:txBody>
      </p:sp>
      <p:pic>
        <p:nvPicPr>
          <p:cNvPr id="11" name="Picture 2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3923" y="3659295"/>
            <a:ext cx="1444289" cy="2055705"/>
          </a:xfrm>
          <a:prstGeom prst="rect">
            <a:avLst/>
          </a:prstGeom>
          <a:ln w="3175">
            <a:solidFill>
              <a:schemeClr val="accent5">
                <a:lumMod val="60000"/>
                <a:lumOff val="40000"/>
                <a:alpha val="50000"/>
              </a:schemeClr>
            </a:solidFill>
          </a:ln>
          <a:effectLst>
            <a:outerShdw blurRad="292100" dist="139700" dir="2700000" algn="tl" rotWithShape="0">
              <a:schemeClr val="bg1">
                <a:alpha val="65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hlinkClick r:id="rId5"/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923" y="1251696"/>
            <a:ext cx="1444289" cy="2057400"/>
          </a:xfrm>
          <a:prstGeom prst="rect">
            <a:avLst/>
          </a:prstGeom>
          <a:ln w="3175">
            <a:solidFill>
              <a:schemeClr val="accent5">
                <a:lumMod val="60000"/>
                <a:lumOff val="40000"/>
                <a:alpha val="50000"/>
              </a:schemeClr>
            </a:solidFill>
          </a:ln>
          <a:effectLst>
            <a:outerShdw blurRad="292100" dist="139700" dir="2700000" algn="tl" rotWithShape="0">
              <a:schemeClr val="bg1">
                <a:alpha val="65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81620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bg-BG" dirty="0" smtClean="0"/>
              <a:t>Софтуер за обучението в настоящия курс</a:t>
            </a:r>
            <a:r>
              <a:rPr lang="en-US" dirty="0" smtClean="0"/>
              <a:t>: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Microsoft Windows (Win 10 / Win 8.1 / Win8 / Win7)</a:t>
            </a:r>
          </a:p>
          <a:p>
            <a:pPr lvl="1">
              <a:lnSpc>
                <a:spcPct val="110000"/>
              </a:lnSpc>
            </a:pPr>
            <a:r>
              <a:rPr lang="en-US" dirty="0" smtClean="0">
                <a:hlinkClick r:id="rId3"/>
              </a:rPr>
              <a:t>Visual </a:t>
            </a:r>
            <a:r>
              <a:rPr lang="en-US" dirty="0">
                <a:hlinkClick r:id="rId3"/>
              </a:rPr>
              <a:t>Studio Community </a:t>
            </a:r>
            <a:r>
              <a:rPr lang="en-US" dirty="0" smtClean="0">
                <a:hlinkClick r:id="rId3"/>
              </a:rPr>
              <a:t>2015</a:t>
            </a:r>
            <a:r>
              <a:rPr lang="en-US" dirty="0" smtClean="0"/>
              <a:t> (</a:t>
            </a:r>
            <a:r>
              <a:rPr lang="bg-BG" dirty="0" smtClean="0"/>
              <a:t>безплатна версия на </a:t>
            </a:r>
            <a:r>
              <a:rPr lang="en-US" dirty="0" smtClean="0"/>
              <a:t>VS 2015)</a:t>
            </a:r>
          </a:p>
          <a:p>
            <a:pPr lvl="2">
              <a:lnSpc>
                <a:spcPct val="110000"/>
              </a:lnSpc>
            </a:pPr>
            <a:r>
              <a:rPr lang="en-US" dirty="0"/>
              <a:t>Visual Studio </a:t>
            </a:r>
            <a:r>
              <a:rPr lang="en-US" dirty="0" smtClean="0"/>
              <a:t>2013 / 2012 / 2010 </a:t>
            </a:r>
            <a:r>
              <a:rPr lang="bg-BG" dirty="0" smtClean="0"/>
              <a:t>също може (но не се препоръчва)</a:t>
            </a:r>
            <a:endParaRPr lang="en-US" dirty="0" smtClean="0"/>
          </a:p>
          <a:p>
            <a:pPr lvl="1">
              <a:lnSpc>
                <a:spcPct val="110000"/>
              </a:lnSpc>
            </a:pPr>
            <a:r>
              <a:rPr lang="bg-BG" dirty="0" smtClean="0"/>
              <a:t>Алтернативи: </a:t>
            </a:r>
            <a:r>
              <a:rPr lang="en-US" dirty="0" smtClean="0">
                <a:hlinkClick r:id="rId4"/>
              </a:rPr>
              <a:t>MonoDevelop</a:t>
            </a:r>
            <a:r>
              <a:rPr lang="en-US" dirty="0" smtClean="0"/>
              <a:t> (</a:t>
            </a:r>
            <a:r>
              <a:rPr lang="bg-BG" dirty="0" smtClean="0"/>
              <a:t>за </a:t>
            </a:r>
            <a:r>
              <a:rPr lang="en-US" dirty="0" smtClean="0"/>
              <a:t>Mac,</a:t>
            </a:r>
            <a:r>
              <a:rPr lang="bg-BG" dirty="0" smtClean="0"/>
              <a:t> </a:t>
            </a:r>
            <a:r>
              <a:rPr lang="en-US" dirty="0" smtClean="0"/>
              <a:t>Linux</a:t>
            </a:r>
            <a:r>
              <a:rPr lang="bg-BG" dirty="0" smtClean="0"/>
              <a:t> и </a:t>
            </a:r>
            <a:r>
              <a:rPr lang="en-US" dirty="0" smtClean="0"/>
              <a:t>Windows)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Препоръчителен софтуер</a:t>
            </a:r>
            <a:endParaRPr lang="en-US" dirty="0"/>
          </a:p>
        </p:txBody>
      </p:sp>
      <p:pic>
        <p:nvPicPr>
          <p:cNvPr id="7" name="Picture 6">
            <a:hlinkClick r:id="rId3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6612" y="4876800"/>
            <a:ext cx="5136020" cy="1448125"/>
          </a:xfrm>
          <a:prstGeom prst="roundRect">
            <a:avLst>
              <a:gd name="adj" fmla="val 3842"/>
            </a:avLst>
          </a:prstGeom>
          <a:ln w="6350">
            <a:solidFill>
              <a:srgbClr val="00B0F0">
                <a:alpha val="70000"/>
              </a:srgbClr>
            </a:solidFill>
          </a:ln>
        </p:spPr>
      </p:pic>
      <p:pic>
        <p:nvPicPr>
          <p:cNvPr id="6" name="Picture 5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64843" y="5029200"/>
            <a:ext cx="4875241" cy="1143000"/>
          </a:xfrm>
          <a:prstGeom prst="roundRect">
            <a:avLst>
              <a:gd name="adj" fmla="val 3842"/>
            </a:avLst>
          </a:prstGeom>
          <a:ln w="6350">
            <a:solidFill>
              <a:srgbClr val="00B0F0">
                <a:alpha val="70000"/>
              </a:srgbClr>
            </a:solidFill>
          </a:ln>
        </p:spPr>
      </p:pic>
    </p:spTree>
    <p:extLst>
      <p:ext uri="{BB962C8B-B14F-4D97-AF65-F5344CB8AC3E}">
        <p14:creationId xmlns:p14="http://schemas.microsoft.com/office/powerpoint/2010/main" val="3914678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4876800"/>
            <a:ext cx="8938472" cy="820600"/>
          </a:xfrm>
        </p:spPr>
        <p:txBody>
          <a:bodyPr/>
          <a:lstStyle/>
          <a:p>
            <a:r>
              <a:rPr lang="bg-BG" dirty="0" smtClean="0"/>
              <a:t>Представяне на менторите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446212" y="5740680"/>
            <a:ext cx="8938472" cy="688256"/>
          </a:xfrm>
        </p:spPr>
        <p:txBody>
          <a:bodyPr/>
          <a:lstStyle/>
          <a:p>
            <a:r>
              <a:rPr lang="bg-BG" dirty="0" smtClean="0"/>
              <a:t>Всички в залата си избират ментор</a:t>
            </a:r>
            <a:endParaRPr lang="en-US" dirty="0"/>
          </a:p>
        </p:txBody>
      </p:sp>
      <p:pic>
        <p:nvPicPr>
          <p:cNvPr id="1028" name="Picture 4" descr="http://ibnamoo.com/wp-content/uploads/2015/05/mento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1724" y="762000"/>
            <a:ext cx="5029200" cy="4023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jomcdermott.files.wordpress.com/2012/07/ppp_prd_087_3d_people-cooperati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2" y="2104608"/>
            <a:ext cx="36576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thepersonalbrandprofessor.com/wp-content/uploads/2014/09/Mentoring-Pic-1.jpg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9012" y="1828800"/>
            <a:ext cx="2534203" cy="2674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6446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Кодиране за </a:t>
            </a:r>
            <a:r>
              <a:rPr lang="bg-BG" dirty="0" smtClean="0"/>
              <a:t>начинаещи – откриване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 smtClean="0">
                <a:hlinkClick r:id="rId3"/>
              </a:rPr>
              <a:t>https</a:t>
            </a:r>
            <a:r>
              <a:rPr lang="en-US" dirty="0">
                <a:hlinkClick r:id="rId3"/>
              </a:rPr>
              <a:t>://softuni.bg/courses/programming-basics</a:t>
            </a:r>
            <a:r>
              <a:rPr lang="en-US" dirty="0" smtClean="0">
                <a:hlinkClick r:id="rId3"/>
              </a:rPr>
              <a:t>/</a:t>
            </a:r>
            <a:endParaRPr lang="en-US" dirty="0"/>
          </a:p>
        </p:txBody>
      </p:sp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80612" y="2729472"/>
            <a:ext cx="1726158" cy="932887"/>
          </a:xfrm>
          <a:prstGeom prst="roundRect">
            <a:avLst>
              <a:gd name="adj" fmla="val 2953"/>
            </a:avLst>
          </a:prstGeom>
        </p:spPr>
      </p:pic>
      <p:pic>
        <p:nvPicPr>
          <p:cNvPr id="15" name="Picture 14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2764" y="1295401"/>
            <a:ext cx="1752600" cy="804224"/>
          </a:xfrm>
          <a:prstGeom prst="roundRect">
            <a:avLst>
              <a:gd name="adj" fmla="val 3159"/>
            </a:avLst>
          </a:prstGeom>
        </p:spPr>
      </p:pic>
      <p:pic>
        <p:nvPicPr>
          <p:cNvPr id="17" name="Picture 16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68146" y="1295400"/>
            <a:ext cx="2040956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19" name="Picture 18">
            <a:hlinkClick r:id="rId10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24428" y="1295400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20" name="Picture 19">
            <a:hlinkClick r:id="rId12"/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12764" y="5373443"/>
            <a:ext cx="3352800" cy="849557"/>
          </a:xfrm>
          <a:prstGeom prst="roundRect">
            <a:avLst>
              <a:gd name="adj" fmla="val 3159"/>
            </a:avLst>
          </a:prstGeom>
        </p:spPr>
      </p:pic>
      <p:pic>
        <p:nvPicPr>
          <p:cNvPr id="22" name="Picture 21">
            <a:hlinkClick r:id="rId14"/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358563" y="5373443"/>
            <a:ext cx="2753589" cy="849556"/>
          </a:xfrm>
          <a:prstGeom prst="roundRect">
            <a:avLst>
              <a:gd name="adj" fmla="val 2953"/>
            </a:avLst>
          </a:prstGeom>
        </p:spPr>
      </p:pic>
      <p:pic>
        <p:nvPicPr>
          <p:cNvPr id="23" name="Picture 22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633728" y="5373443"/>
            <a:ext cx="4073042" cy="84955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075612" y="1316222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25" name="Picture 24">
            <a:hlinkClick r:id="rId20"/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713413" y="4251041"/>
            <a:ext cx="5993358" cy="550371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3868293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bg-BG" dirty="0" smtClean="0"/>
              <a:t>Настоящият курс </a:t>
            </a:r>
            <a:r>
              <a:rPr lang="en-US" dirty="0" smtClean="0"/>
              <a:t>(</a:t>
            </a:r>
            <a:r>
              <a:rPr lang="bg-BG" dirty="0" smtClean="0"/>
              <a:t>слайдове</a:t>
            </a:r>
            <a:r>
              <a:rPr lang="en-US" dirty="0" smtClean="0"/>
              <a:t>, </a:t>
            </a:r>
            <a:r>
              <a:rPr lang="bg-BG" dirty="0" smtClean="0"/>
              <a:t>примери</a:t>
            </a:r>
            <a:r>
              <a:rPr lang="en-US" dirty="0" smtClean="0"/>
              <a:t>, </a:t>
            </a:r>
            <a:r>
              <a:rPr lang="bg-BG" dirty="0" smtClean="0"/>
              <a:t>видео</a:t>
            </a:r>
            <a:r>
              <a:rPr lang="en-US" dirty="0" smtClean="0"/>
              <a:t>, </a:t>
            </a:r>
            <a:r>
              <a:rPr lang="bg-BG" dirty="0" smtClean="0"/>
              <a:t>задачи и др.</a:t>
            </a:r>
            <a:r>
              <a:rPr lang="en-US" dirty="0" smtClean="0"/>
              <a:t>)</a:t>
            </a:r>
            <a:r>
              <a:rPr lang="bg-BG" dirty="0" smtClean="0"/>
              <a:t> се разпространяват под свободен лиценз </a:t>
            </a:r>
            <a:r>
              <a:rPr lang="en-US" dirty="0" smtClean="0"/>
              <a:t>"</a:t>
            </a:r>
            <a:r>
              <a:rPr lang="en-US" dirty="0" smtClean="0">
                <a:hlinkClick r:id="rId3"/>
              </a:rPr>
              <a:t>Creative </a:t>
            </a:r>
            <a:r>
              <a:rPr lang="en-US" dirty="0">
                <a:hlinkClick r:id="rId3"/>
              </a:rPr>
              <a:t>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4.0 </a:t>
            </a:r>
            <a:r>
              <a:rPr lang="en-US" dirty="0" smtClean="0">
                <a:hlinkClick r:id="rId3"/>
              </a:rPr>
              <a:t>International</a:t>
            </a:r>
            <a:r>
              <a:rPr lang="en-US" dirty="0" smtClean="0"/>
              <a:t>"</a:t>
            </a:r>
            <a:endParaRPr lang="bg-BG" dirty="0" smtClean="0"/>
          </a:p>
          <a:p>
            <a:endParaRPr lang="bg-BG" sz="2400" dirty="0"/>
          </a:p>
          <a:p>
            <a:endParaRPr lang="bg-BG" sz="2400" dirty="0" smtClean="0"/>
          </a:p>
          <a:p>
            <a:endParaRPr lang="bg-BG" sz="2400" dirty="0" smtClean="0"/>
          </a:p>
          <a:p>
            <a:endParaRPr lang="bg-BG" sz="2400" dirty="0"/>
          </a:p>
          <a:p>
            <a:pPr>
              <a:spcBef>
                <a:spcPts val="1800"/>
              </a:spcBef>
            </a:pPr>
            <a:r>
              <a:rPr lang="bg-BG" sz="2400" dirty="0" smtClean="0"/>
              <a:t>Благодарности</a:t>
            </a:r>
            <a:r>
              <a:rPr lang="en-US" sz="2400" dirty="0" smtClean="0"/>
              <a:t>: </a:t>
            </a:r>
            <a:r>
              <a:rPr lang="bg-BG" sz="2400" dirty="0" smtClean="0"/>
              <a:t>настоящият материал може да съдържа части от следните източници</a:t>
            </a:r>
            <a:endParaRPr lang="en-US" sz="2400" dirty="0" smtClean="0"/>
          </a:p>
          <a:p>
            <a:pPr lvl="1"/>
            <a:r>
              <a:rPr lang="bg-BG" sz="2000" dirty="0" smtClean="0"/>
              <a:t>Книга </a:t>
            </a:r>
            <a:r>
              <a:rPr lang="en-US" sz="2000" dirty="0" smtClean="0"/>
              <a:t>"</a:t>
            </a:r>
            <a:r>
              <a:rPr lang="bg-BG" sz="2000" dirty="0" smtClean="0">
                <a:hlinkClick r:id="rId4"/>
              </a:rPr>
              <a:t>Основи на програмирането със </a:t>
            </a:r>
            <a:r>
              <a:rPr lang="en-US" sz="2000" dirty="0" smtClean="0">
                <a:hlinkClick r:id="rId4"/>
              </a:rPr>
              <a:t>C#"</a:t>
            </a:r>
            <a:r>
              <a:rPr lang="bg-BG" sz="2000" dirty="0" smtClean="0"/>
              <a:t> от Светлин Наков и колектив с лиценз</a:t>
            </a:r>
            <a:r>
              <a:rPr lang="en-US" sz="2000" dirty="0" smtClean="0"/>
              <a:t> </a:t>
            </a:r>
            <a:r>
              <a:rPr lang="en-US" sz="2000" dirty="0" smtClean="0">
                <a:hlinkClick r:id="rId5"/>
              </a:rPr>
              <a:t>CC-BY-SA</a:t>
            </a:r>
            <a:endParaRPr lang="bg-BG" sz="2000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 smtClean="0"/>
              <a:t>Лиценз</a:t>
            </a:r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07637" y="3462620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647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04426" y="103188"/>
            <a:ext cx="8869723" cy="936625"/>
          </a:xfrm>
        </p:spPr>
        <p:txBody>
          <a:bodyPr>
            <a:normAutofit/>
          </a:bodyPr>
          <a:lstStyle/>
          <a:p>
            <a:r>
              <a:rPr lang="bg-BG" dirty="0" smtClean="0"/>
              <a:t>Безплатни обучения в </a:t>
            </a:r>
            <a:r>
              <a:rPr lang="bg-BG" noProof="1" smtClean="0"/>
              <a:t>СофтУни</a:t>
            </a:r>
            <a:endParaRPr lang="bg-BG" noProof="1"/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27012" y="1039813"/>
            <a:ext cx="9429532" cy="563880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bg-BG" sz="3200" dirty="0" smtClean="0"/>
              <a:t>Фондация "Софтуерен университет" </a:t>
            </a:r>
            <a:r>
              <a:rPr lang="en-US" sz="3200" dirty="0" smtClean="0"/>
              <a:t>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bg-BG" sz="3200" dirty="0" smtClean="0"/>
              <a:t>Софтуерен университет </a:t>
            </a:r>
            <a:r>
              <a:rPr lang="en-US" sz="3200" dirty="0" smtClean="0"/>
              <a:t>– </a:t>
            </a:r>
            <a:r>
              <a:rPr lang="bg-BG" sz="3200" dirty="0" smtClean="0"/>
              <a:t>качествено образование, професия и работа за софтуерни инженери</a:t>
            </a:r>
            <a:endParaRPr lang="en-US" sz="3200" dirty="0"/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bg-BG" noProof="1" smtClean="0"/>
              <a:t>СофтУни</a:t>
            </a:r>
            <a:r>
              <a:rPr lang="bg-BG" dirty="0" smtClean="0"/>
              <a:t> </a:t>
            </a:r>
            <a:r>
              <a:rPr lang="en-US" dirty="0" smtClean="0"/>
              <a:t>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bg-BG" noProof="1" smtClean="0"/>
              <a:t>СофтУни</a:t>
            </a:r>
            <a:r>
              <a:rPr lang="en-US" dirty="0" smtClean="0"/>
              <a:t> </a:t>
            </a:r>
            <a:r>
              <a:rPr lang="en-US" dirty="0"/>
              <a:t>@ </a:t>
            </a:r>
            <a:r>
              <a:rPr lang="en-US" dirty="0" smtClean="0"/>
              <a:t>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bg-BG" noProof="1" smtClean="0"/>
              <a:t>СофтУни форуми</a:t>
            </a:r>
            <a:r>
              <a:rPr lang="en-US" noProof="1" smtClean="0"/>
              <a:t>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359" t="-15226" r="-5359" b="-15226"/>
          <a:stretch/>
        </p:blipFill>
        <p:spPr>
          <a:xfrm>
            <a:off x="9510966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9"/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129404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title="Software University Videos @ YouTube">
            <a:hlinkClick r:id="rId6"/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0412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12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3202" y="5540172"/>
            <a:ext cx="970156" cy="965726"/>
          </a:xfrm>
          <a:prstGeom prst="rect">
            <a:avLst/>
          </a:prstGeom>
        </p:spPr>
      </p:pic>
      <p:pic>
        <p:nvPicPr>
          <p:cNvPr id="14" name="Picture 13" descr="http://softuni.bg" title="Software University">
            <a:hlinkClick r:id="rId14" tooltip="Software University"/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0268" y="1566110"/>
            <a:ext cx="1701050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9" name="Picture 8">
            <a:hlinkClick r:id="rId4"/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762304" y="3093954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440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bg-BG" dirty="0" smtClean="0"/>
              <a:t>Писане на прости команди</a:t>
            </a:r>
          </a:p>
          <a:p>
            <a:pPr>
              <a:lnSpc>
                <a:spcPct val="110000"/>
              </a:lnSpc>
            </a:pPr>
            <a:r>
              <a:rPr lang="bg-BG" dirty="0" smtClean="0"/>
              <a:t>Въвеждане и извеждане на числа</a:t>
            </a:r>
          </a:p>
          <a:p>
            <a:pPr>
              <a:lnSpc>
                <a:spcPct val="110000"/>
              </a:lnSpc>
            </a:pPr>
            <a:r>
              <a:rPr lang="bg-BG" dirty="0" smtClean="0"/>
              <a:t>Проверки</a:t>
            </a:r>
          </a:p>
          <a:p>
            <a:pPr>
              <a:lnSpc>
                <a:spcPct val="110000"/>
              </a:lnSpc>
            </a:pPr>
            <a:r>
              <a:rPr lang="bg-BG" dirty="0" smtClean="0"/>
              <a:t>Повторения (цикли)</a:t>
            </a:r>
          </a:p>
          <a:p>
            <a:pPr>
              <a:lnSpc>
                <a:spcPct val="110000"/>
              </a:lnSpc>
            </a:pPr>
            <a:r>
              <a:rPr lang="bg-BG" dirty="0" smtClean="0"/>
              <a:t>Приемен изпит</a:t>
            </a:r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Основи на програмирането в </a:t>
            </a:r>
            <a:r>
              <a:rPr lang="bg-BG" noProof="1" smtClean="0"/>
              <a:t>СофтУни</a:t>
            </a:r>
            <a:endParaRPr lang="bg-BG" noProof="1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0412" y="4114800"/>
            <a:ext cx="1981372" cy="1981372"/>
          </a:xfrm>
          <a:prstGeom prst="ellipse">
            <a:avLst/>
          </a:prstGeom>
          <a:ln>
            <a:solidFill>
              <a:schemeClr val="tx2">
                <a:lumMod val="75000"/>
                <a:alpha val="50196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709517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53001"/>
            <a:ext cx="11804822" cy="566847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bg-BG" dirty="0" smtClean="0"/>
              <a:t>Курсът „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Онсови на програмирането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"</a:t>
            </a:r>
            <a:r>
              <a:rPr lang="bg-BG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дава</a:t>
            </a:r>
            <a:r>
              <a:rPr lang="en-US" dirty="0" smtClean="0"/>
              <a:t>:</a:t>
            </a:r>
          </a:p>
          <a:p>
            <a:pPr lvl="1">
              <a:lnSpc>
                <a:spcPct val="100000"/>
              </a:lnSpc>
            </a:pP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Първи стъпки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bg-BG" dirty="0" smtClean="0"/>
              <a:t>в писането на код (</a:t>
            </a:r>
            <a:r>
              <a:rPr lang="en-US" dirty="0" smtClean="0"/>
              <a:t>coding):</a:t>
            </a:r>
          </a:p>
          <a:p>
            <a:pPr lvl="2">
              <a:lnSpc>
                <a:spcPct val="100000"/>
              </a:lnSpc>
            </a:pPr>
            <a:r>
              <a:rPr lang="bg-BG" dirty="0" smtClean="0"/>
              <a:t>Четене на данни и прости пресмятания</a:t>
            </a:r>
          </a:p>
          <a:p>
            <a:pPr lvl="2">
              <a:lnSpc>
                <a:spcPct val="100000"/>
              </a:lnSpc>
            </a:pPr>
            <a:r>
              <a:rPr lang="bg-BG" dirty="0" smtClean="0"/>
              <a:t>Работа с проверки и повторения (цикли)</a:t>
            </a:r>
          </a:p>
          <a:p>
            <a:pPr lvl="2">
              <a:lnSpc>
                <a:spcPct val="100000"/>
              </a:lnSpc>
            </a:pPr>
            <a:r>
              <a:rPr lang="bg-BG" dirty="0" smtClean="0"/>
              <a:t>Материалът е на ниво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4-5 клас в училище</a:t>
            </a:r>
            <a:r>
              <a:rPr lang="bg-BG" dirty="0" smtClean="0"/>
              <a:t>!</a:t>
            </a: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Цели на курса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9037" y="1371600"/>
            <a:ext cx="2383175" cy="2514600"/>
          </a:xfrm>
          <a:prstGeom prst="roundRect">
            <a:avLst>
              <a:gd name="adj" fmla="val 1758"/>
            </a:avLst>
          </a:prstGeom>
        </p:spPr>
      </p:pic>
    </p:spTree>
    <p:extLst>
      <p:ext uri="{BB962C8B-B14F-4D97-AF65-F5344CB8AC3E}">
        <p14:creationId xmlns:p14="http://schemas.microsoft.com/office/powerpoint/2010/main" val="3095564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42913" indent="-442913">
              <a:lnSpc>
                <a:spcPct val="130000"/>
              </a:lnSpc>
              <a:buFont typeface="+mj-lt"/>
              <a:buAutoNum type="arabicPeriod"/>
            </a:pPr>
            <a:r>
              <a:rPr lang="ru-RU" dirty="0" smtClean="0"/>
              <a:t>Добре </a:t>
            </a:r>
            <a:r>
              <a:rPr lang="ru-RU" dirty="0"/>
              <a:t>дошли в </a:t>
            </a:r>
            <a:r>
              <a:rPr lang="ru-RU" dirty="0" smtClean="0"/>
              <a:t>СофтУни. Откриване </a:t>
            </a:r>
            <a:r>
              <a:rPr lang="ru-RU" dirty="0"/>
              <a:t>на </a:t>
            </a:r>
            <a:r>
              <a:rPr lang="ru-RU" dirty="0" smtClean="0"/>
              <a:t>курса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ru-RU" dirty="0" smtClean="0"/>
              <a:t>Първи </a:t>
            </a:r>
            <a:r>
              <a:rPr lang="ru-RU" dirty="0"/>
              <a:t>стъпки в </a:t>
            </a:r>
            <a:r>
              <a:rPr lang="ru-RU" dirty="0" smtClean="0"/>
              <a:t>програмирането – </a:t>
            </a:r>
            <a:r>
              <a:rPr lang="en-US" dirty="0" smtClean="0"/>
              <a:t>C# </a:t>
            </a:r>
            <a:r>
              <a:rPr lang="bg-BG" dirty="0" smtClean="0"/>
              <a:t>и </a:t>
            </a:r>
            <a:r>
              <a:rPr lang="en-US" dirty="0" smtClean="0"/>
              <a:t>Visual Studio</a:t>
            </a:r>
            <a:endParaRPr lang="ru-RU" dirty="0"/>
          </a:p>
          <a:p>
            <a:pPr marL="442913" indent="-442913">
              <a:lnSpc>
                <a:spcPct val="130000"/>
              </a:lnSpc>
              <a:buFont typeface="+mj-lt"/>
              <a:buAutoNum type="arabicPeriod"/>
            </a:pPr>
            <a:r>
              <a:rPr lang="ru-RU" dirty="0" smtClean="0"/>
              <a:t>Прости </a:t>
            </a:r>
            <a:r>
              <a:rPr lang="ru-RU" dirty="0"/>
              <a:t>пресмятания с числа</a:t>
            </a:r>
          </a:p>
          <a:p>
            <a:pPr marL="442913" indent="-442913">
              <a:lnSpc>
                <a:spcPct val="130000"/>
              </a:lnSpc>
              <a:buFont typeface="+mj-lt"/>
              <a:buAutoNum type="arabicPeriod"/>
            </a:pPr>
            <a:r>
              <a:rPr lang="ru-RU" dirty="0" smtClean="0"/>
              <a:t>Проверки (</a:t>
            </a:r>
            <a:r>
              <a:rPr lang="en-US" dirty="0" smtClean="0"/>
              <a:t>if </a:t>
            </a:r>
            <a:r>
              <a:rPr lang="bg-BG" dirty="0" smtClean="0"/>
              <a:t>конструкция)</a:t>
            </a:r>
            <a:endParaRPr lang="ru-RU" dirty="0"/>
          </a:p>
          <a:p>
            <a:pPr marL="442913" indent="-442913">
              <a:lnSpc>
                <a:spcPct val="130000"/>
              </a:lnSpc>
              <a:buFont typeface="+mj-lt"/>
              <a:buAutoNum type="arabicPeriod"/>
            </a:pPr>
            <a:r>
              <a:rPr lang="ru-RU" dirty="0" smtClean="0"/>
              <a:t>По-сложни проверки (вложени </a:t>
            </a:r>
            <a:r>
              <a:rPr lang="en-US" dirty="0" smtClean="0"/>
              <a:t>if)</a:t>
            </a:r>
          </a:p>
          <a:p>
            <a:pPr marL="442913" indent="-442913">
              <a:lnSpc>
                <a:spcPct val="130000"/>
              </a:lnSpc>
              <a:buFont typeface="+mj-lt"/>
              <a:buAutoNum type="arabicPeriod"/>
            </a:pPr>
            <a:r>
              <a:rPr lang="ru-RU" dirty="0" smtClean="0"/>
              <a:t>Повторения </a:t>
            </a:r>
            <a:r>
              <a:rPr lang="ru-RU" dirty="0"/>
              <a:t>(цикли</a:t>
            </a:r>
            <a:r>
              <a:rPr lang="ru-RU" dirty="0" smtClean="0"/>
              <a:t>)</a:t>
            </a:r>
            <a:endParaRPr lang="ru-RU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Учебна програма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2596" y="2914648"/>
            <a:ext cx="3804586" cy="3278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64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42913" indent="-442913">
              <a:lnSpc>
                <a:spcPct val="130000"/>
              </a:lnSpc>
              <a:buFont typeface="+mj-lt"/>
              <a:buAutoNum type="arabicPeriod" startAt="6"/>
            </a:pPr>
            <a:r>
              <a:rPr lang="ru-RU" dirty="0"/>
              <a:t>Чертане на фигурки </a:t>
            </a:r>
            <a:r>
              <a:rPr lang="ru-RU" dirty="0" smtClean="0"/>
              <a:t>на конзолата с </a:t>
            </a:r>
            <a:r>
              <a:rPr lang="ru-RU" dirty="0"/>
              <a:t>цикли</a:t>
            </a:r>
          </a:p>
          <a:p>
            <a:pPr marL="442913" indent="-442913">
              <a:lnSpc>
                <a:spcPct val="130000"/>
              </a:lnSpc>
              <a:buFont typeface="+mj-lt"/>
              <a:buAutoNum type="arabicPeriod" startAt="6"/>
            </a:pPr>
            <a:r>
              <a:rPr lang="ru-RU" dirty="0"/>
              <a:t>Вложени цикли </a:t>
            </a:r>
            <a:r>
              <a:rPr lang="ru-RU" dirty="0" smtClean="0"/>
              <a:t>– </a:t>
            </a:r>
            <a:r>
              <a:rPr lang="bg-BG" dirty="0" smtClean="0"/>
              <a:t>решаване на </a:t>
            </a:r>
            <a:r>
              <a:rPr lang="ru-RU" dirty="0" smtClean="0"/>
              <a:t>задачи</a:t>
            </a:r>
            <a:endParaRPr lang="ru-RU" dirty="0"/>
          </a:p>
          <a:p>
            <a:pPr marL="442913" indent="-442913">
              <a:lnSpc>
                <a:spcPct val="130000"/>
              </a:lnSpc>
              <a:buFont typeface="+mj-lt"/>
              <a:buAutoNum type="arabicPeriod" startAt="6"/>
            </a:pPr>
            <a:r>
              <a:rPr lang="ru-RU" dirty="0"/>
              <a:t>Подготовка за </a:t>
            </a:r>
            <a:r>
              <a:rPr lang="ru-RU" dirty="0" smtClean="0"/>
              <a:t>приемен изпит</a:t>
            </a:r>
            <a:endParaRPr lang="ru-RU" dirty="0"/>
          </a:p>
          <a:p>
            <a:pPr marL="442913" indent="-442913">
              <a:lnSpc>
                <a:spcPct val="130000"/>
              </a:lnSpc>
              <a:buFont typeface="+mj-lt"/>
              <a:buAutoNum type="arabicPeriod" startAt="6"/>
            </a:pPr>
            <a:r>
              <a:rPr lang="ru-RU" dirty="0"/>
              <a:t>Практически </a:t>
            </a:r>
            <a:r>
              <a:rPr lang="ru-RU" dirty="0" smtClean="0"/>
              <a:t>приемен </a:t>
            </a:r>
            <a:r>
              <a:rPr lang="ru-RU" dirty="0"/>
              <a:t>изпит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Учебна програма</a:t>
            </a:r>
            <a:r>
              <a:rPr lang="en-US" dirty="0" smtClean="0"/>
              <a:t> (2)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2596" y="2914648"/>
            <a:ext cx="3804586" cy="3278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469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626748" y="5561152"/>
            <a:ext cx="8938472" cy="820600"/>
          </a:xfrm>
        </p:spPr>
        <p:txBody>
          <a:bodyPr/>
          <a:lstStyle/>
          <a:p>
            <a:r>
              <a:rPr lang="bg-BG" dirty="0" smtClean="0"/>
              <a:t>Преподаватели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36812" y="1219200"/>
            <a:ext cx="7315200" cy="3978194"/>
          </a:xfrm>
          <a:prstGeom prst="roundRect">
            <a:avLst>
              <a:gd name="adj" fmla="val 46773"/>
            </a:avLst>
          </a:prstGeom>
          <a:effectLst>
            <a:softEdge rad="190500"/>
          </a:effectLst>
        </p:spPr>
      </p:pic>
    </p:spTree>
    <p:extLst>
      <p:ext uri="{BB962C8B-B14F-4D97-AF65-F5344CB8AC3E}">
        <p14:creationId xmlns:p14="http://schemas.microsoft.com/office/powerpoint/2010/main" val="421110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151121"/>
            <a:ext cx="8266199" cy="5570355"/>
          </a:xfrm>
        </p:spPr>
        <p:txBody>
          <a:bodyPr>
            <a:normAutofit/>
          </a:bodyPr>
          <a:lstStyle/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bg-BG" sz="3400" b="1" noProof="1" smtClean="0">
                <a:solidFill>
                  <a:schemeClr val="tx2">
                    <a:lumMod val="75000"/>
                  </a:schemeClr>
                </a:solidFill>
              </a:rPr>
              <a:t>Георги Инков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bg-BG" dirty="0"/>
              <a:t>Топ студент в </a:t>
            </a:r>
            <a:r>
              <a:rPr lang="bg-BG" noProof="1" smtClean="0"/>
              <a:t>СофтУни (2014)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bg-BG" dirty="0"/>
              <a:t>Софтуерен инжинер </a:t>
            </a:r>
            <a:r>
              <a:rPr lang="bg-BG" noProof="1" smtClean="0"/>
              <a:t>във </a:t>
            </a:r>
            <a:r>
              <a:rPr lang="en-US" noProof="1" smtClean="0"/>
              <a:t>Vivacom</a:t>
            </a:r>
            <a:endParaRPr lang="en-US" b="1" noProof="1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bg-BG" b="1" noProof="1" smtClean="0">
                <a:solidFill>
                  <a:schemeClr val="tx2">
                    <a:lumMod val="75000"/>
                  </a:schemeClr>
                </a:solidFill>
              </a:rPr>
              <a:t>Васил Инджев</a:t>
            </a:r>
            <a:endParaRPr lang="en-US" b="1" noProof="1" smtClean="0">
              <a:solidFill>
                <a:schemeClr val="tx2">
                  <a:lumMod val="75000"/>
                </a:schemeClr>
              </a:solidFill>
            </a:endParaRPr>
          </a:p>
          <a:p>
            <a:pPr lvl="1">
              <a:lnSpc>
                <a:spcPct val="100000"/>
              </a:lnSpc>
            </a:pPr>
            <a:r>
              <a:rPr lang="bg-BG" dirty="0" smtClean="0"/>
              <a:t>Топ студент в СофтУни</a:t>
            </a:r>
            <a:r>
              <a:rPr lang="en-US" dirty="0" smtClean="0"/>
              <a:t> </a:t>
            </a:r>
            <a:r>
              <a:rPr lang="en-US" dirty="0"/>
              <a:t>(</a:t>
            </a:r>
            <a:r>
              <a:rPr lang="en-US" dirty="0" smtClean="0"/>
              <a:t>201</a:t>
            </a:r>
            <a:r>
              <a:rPr lang="bg-BG" dirty="0" smtClean="0"/>
              <a:t>5</a:t>
            </a:r>
            <a:r>
              <a:rPr lang="en-US" dirty="0" smtClean="0"/>
              <a:t>)</a:t>
            </a:r>
          </a:p>
          <a:p>
            <a:pPr lvl="1">
              <a:lnSpc>
                <a:spcPct val="100000"/>
              </a:lnSpc>
            </a:pPr>
            <a:r>
              <a:rPr lang="bg-BG" dirty="0" smtClean="0"/>
              <a:t>Софтуерен инжинер в </a:t>
            </a:r>
            <a:r>
              <a:rPr lang="en-US" dirty="0" smtClean="0"/>
              <a:t>R</a:t>
            </a:r>
            <a:r>
              <a:rPr lang="en-US" dirty="0"/>
              <a:t>N</a:t>
            </a:r>
            <a:r>
              <a:rPr lang="en-US" dirty="0" smtClean="0"/>
              <a:t>D Solutions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Преподаватели</a:t>
            </a:r>
            <a:endParaRPr lang="en-US" dirty="0"/>
          </a:p>
        </p:txBody>
      </p:sp>
      <p:pic>
        <p:nvPicPr>
          <p:cNvPr id="9" name="Picture 2" descr="v.indzhev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6212" y="3733800"/>
            <a:ext cx="1914202" cy="1914202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066212" y="1447800"/>
            <a:ext cx="1914202" cy="1914202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1561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1863</Words>
  <Application>Microsoft Office PowerPoint</Application>
  <PresentationFormat>Custom</PresentationFormat>
  <Paragraphs>295</Paragraphs>
  <Slides>38</Slides>
  <Notes>9</Notes>
  <HiddenSlides>10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4" baseType="lpstr">
      <vt:lpstr>Arial</vt:lpstr>
      <vt:lpstr>Calibri</vt:lpstr>
      <vt:lpstr>Consolas</vt:lpstr>
      <vt:lpstr>Wingdings</vt:lpstr>
      <vt:lpstr>Wingdings 2</vt:lpstr>
      <vt:lpstr>1_SoftUni 16x9</vt:lpstr>
      <vt:lpstr>Основи на програмирането</vt:lpstr>
      <vt:lpstr>Съдържание</vt:lpstr>
      <vt:lpstr>Основи на програмирането</vt:lpstr>
      <vt:lpstr>Основи на програмирането в СофтУни</vt:lpstr>
      <vt:lpstr>Цели на курса</vt:lpstr>
      <vt:lpstr>Учебна програма</vt:lpstr>
      <vt:lpstr>Учебна програма (2)</vt:lpstr>
      <vt:lpstr>Преподаватели</vt:lpstr>
      <vt:lpstr>Преподаватели</vt:lpstr>
      <vt:lpstr>Преподаватели - Русе</vt:lpstr>
      <vt:lpstr>Преподаватели - Пловдив</vt:lpstr>
      <vt:lpstr>Преподаватели - Бургас</vt:lpstr>
      <vt:lpstr>Преподаватели - Варна</vt:lpstr>
      <vt:lpstr>Преподаватели – Стара Загора</vt:lpstr>
      <vt:lpstr>Преподаватели – Велико Търново</vt:lpstr>
      <vt:lpstr>Преподаватели - Кюстендил</vt:lpstr>
      <vt:lpstr>Преподаватели - Сливен</vt:lpstr>
      <vt:lpstr>Преподаватели - Габрово</vt:lpstr>
      <vt:lpstr>Преподаватели – Горна Оряховица</vt:lpstr>
      <vt:lpstr>Ментори и асистенти</vt:lpstr>
      <vt:lpstr>Основи на програмирането</vt:lpstr>
      <vt:lpstr>Упражнения и домашни</vt:lpstr>
      <vt:lpstr>Упражнения и домашни (2)</vt:lpstr>
      <vt:lpstr>Практически изпит</vt:lpstr>
      <vt:lpstr>Система за онлайн оценяване </vt:lpstr>
      <vt:lpstr>Примерна изпитна задача</vt:lpstr>
      <vt:lpstr>Примерна изпитна задача – решение</vt:lpstr>
      <vt:lpstr>Резултати от приемен изпит</vt:lpstr>
      <vt:lpstr>Система за оценяване в курса</vt:lpstr>
      <vt:lpstr>Ресурси</vt:lpstr>
      <vt:lpstr>Сайт на курса и материали</vt:lpstr>
      <vt:lpstr>Слайдове, видео, домашни</vt:lpstr>
      <vt:lpstr>Книга "Въведение в програмирането със C#"</vt:lpstr>
      <vt:lpstr>Препоръчителен софтуер</vt:lpstr>
      <vt:lpstr>Представяне на менторите</vt:lpstr>
      <vt:lpstr>Кодиране за начинаещи – откриване</vt:lpstr>
      <vt:lpstr>Лиценз</vt:lpstr>
      <vt:lpstr>Безплатни обучения в СофтУни</vt:lpstr>
    </vt:vector>
  </TitlesOfParts>
  <Manager/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Кодиране за начинаещи - откриване на курса</dc:title>
  <dc:subject>Coding 101 Course</dc:subject>
  <dc:creator/>
  <cp:keywords>Sofware University, SoftUni, programming, coding, software development, education, training, course, курс, програмиране, кодене, кодиране, СофтУни</cp:keywords>
  <dc:description>https://softuni.bg/courses/programming-basics/</dc:description>
  <cp:lastModifiedBy/>
  <cp:revision>1</cp:revision>
  <dcterms:created xsi:type="dcterms:W3CDTF">2014-01-02T17:00:34Z</dcterms:created>
  <dcterms:modified xsi:type="dcterms:W3CDTF">2016-06-10T15:44:17Z</dcterms:modified>
  <cp:category>computer programming;programming;C#;програмиране;кодиране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